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6" r:id="rId32"/>
    <p:sldId id="288" r:id="rId33"/>
    <p:sldId id="289" r:id="rId34"/>
    <p:sldId id="290" r:id="rId35"/>
    <p:sldId id="291" r:id="rId36"/>
  </p:sldIdLst>
  <p:sldSz cx="2743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7778"/>
    <a:srgbClr val="0D0D0D"/>
    <a:srgbClr val="E0E0E0"/>
    <a:srgbClr val="014385"/>
    <a:srgbClr val="0267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28" d="100"/>
          <a:sy n="28" d="100"/>
        </p:scale>
        <p:origin x="-102" y="-996"/>
      </p:cViewPr>
      <p:guideLst>
        <p:guide orient="horz" pos="2160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08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Final%20Report\Depth\Economic%20Chart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Final%20Report\Depth\Economic%20Char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Percentage</a:t>
            </a:r>
            <a:r>
              <a:rPr lang="en-US" baseline="0"/>
              <a:t> of People 65 and Over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Val val="1"/>
          </c:dLbls>
          <c:cat>
            <c:strRef>
              <c:f>'Summary Sheet'!$F$1:$L$1</c:f>
              <c:strCache>
                <c:ptCount val="7"/>
                <c:pt idx="0">
                  <c:v>US Average</c:v>
                </c:pt>
                <c:pt idx="1">
                  <c:v>Washington</c:v>
                </c:pt>
                <c:pt idx="2">
                  <c:v>Allegany</c:v>
                </c:pt>
                <c:pt idx="3">
                  <c:v>Frederick</c:v>
                </c:pt>
                <c:pt idx="4">
                  <c:v>Fulton</c:v>
                </c:pt>
                <c:pt idx="5">
                  <c:v>Franklin</c:v>
                </c:pt>
                <c:pt idx="6">
                  <c:v>Morgan</c:v>
                </c:pt>
              </c:strCache>
            </c:strRef>
          </c:cat>
          <c:val>
            <c:numRef>
              <c:f>'Summary Sheet'!$F$2:$L$2</c:f>
              <c:numCache>
                <c:formatCode>0.0%</c:formatCode>
                <c:ptCount val="7"/>
                <c:pt idx="0">
                  <c:v>0.125</c:v>
                </c:pt>
                <c:pt idx="1">
                  <c:v>0.13700000000000001</c:v>
                </c:pt>
                <c:pt idx="2">
                  <c:v>0.17900000000000021</c:v>
                </c:pt>
                <c:pt idx="3">
                  <c:v>9.800000000000024E-2</c:v>
                </c:pt>
                <c:pt idx="4">
                  <c:v>0.14500000000000021</c:v>
                </c:pt>
                <c:pt idx="5">
                  <c:v>0.16000000000000025</c:v>
                </c:pt>
                <c:pt idx="6">
                  <c:v>0.16600000000000029</c:v>
                </c:pt>
              </c:numCache>
            </c:numRef>
          </c:val>
        </c:ser>
        <c:axId val="48220800"/>
        <c:axId val="48415488"/>
      </c:barChart>
      <c:catAx>
        <c:axId val="482208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Surrounding Counties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8415488"/>
        <c:crosses val="autoZero"/>
        <c:auto val="1"/>
        <c:lblAlgn val="ctr"/>
        <c:lblOffset val="100"/>
      </c:catAx>
      <c:valAx>
        <c:axId val="48415488"/>
        <c:scaling>
          <c:orientation val="minMax"/>
          <c:max val="0.3000000000000003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Percentage of Total</a:t>
                </a:r>
                <a:r>
                  <a:rPr lang="en-US" sz="1400" baseline="0" dirty="0" smtClean="0"/>
                  <a:t> Population</a:t>
                </a:r>
                <a:endParaRPr lang="en-US" sz="1400" dirty="0"/>
              </a:p>
            </c:rich>
          </c:tx>
          <c:layout/>
        </c:title>
        <c:numFmt formatCode="0.0%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8220800"/>
        <c:crosses val="autoZero"/>
        <c:crossBetween val="between"/>
      </c:valAx>
    </c:plotArea>
    <c:plotVisOnly val="1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Percentage</a:t>
            </a:r>
            <a:r>
              <a:rPr lang="en-US" baseline="0"/>
              <a:t> of People 65 and Over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Val val="1"/>
          </c:dLbls>
          <c:cat>
            <c:strRef>
              <c:f>'Summary Sheet'!$F$1:$L$1</c:f>
              <c:strCache>
                <c:ptCount val="7"/>
                <c:pt idx="0">
                  <c:v>US Average</c:v>
                </c:pt>
                <c:pt idx="1">
                  <c:v>Washington</c:v>
                </c:pt>
                <c:pt idx="2">
                  <c:v>Allegany</c:v>
                </c:pt>
                <c:pt idx="3">
                  <c:v>Frederick</c:v>
                </c:pt>
                <c:pt idx="4">
                  <c:v>Fulton</c:v>
                </c:pt>
                <c:pt idx="5">
                  <c:v>Franklin</c:v>
                </c:pt>
                <c:pt idx="6">
                  <c:v>Morgan</c:v>
                </c:pt>
              </c:strCache>
            </c:strRef>
          </c:cat>
          <c:val>
            <c:numRef>
              <c:f>'Summary Sheet'!$F$2:$L$2</c:f>
              <c:numCache>
                <c:formatCode>0.0%</c:formatCode>
                <c:ptCount val="7"/>
                <c:pt idx="0">
                  <c:v>0.125</c:v>
                </c:pt>
                <c:pt idx="1">
                  <c:v>0.13700000000000001</c:v>
                </c:pt>
                <c:pt idx="2">
                  <c:v>0.17900000000000021</c:v>
                </c:pt>
                <c:pt idx="3">
                  <c:v>9.8000000000000226E-2</c:v>
                </c:pt>
                <c:pt idx="4">
                  <c:v>0.14500000000000021</c:v>
                </c:pt>
                <c:pt idx="5">
                  <c:v>0.16000000000000003</c:v>
                </c:pt>
                <c:pt idx="6">
                  <c:v>0.16600000000000004</c:v>
                </c:pt>
              </c:numCache>
            </c:numRef>
          </c:val>
        </c:ser>
        <c:axId val="49833088"/>
        <c:axId val="49835008"/>
      </c:barChart>
      <c:catAx>
        <c:axId val="498330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Surrounding Counties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9835008"/>
        <c:crosses val="autoZero"/>
        <c:auto val="1"/>
        <c:lblAlgn val="ctr"/>
        <c:lblOffset val="100"/>
      </c:catAx>
      <c:valAx>
        <c:axId val="49835008"/>
        <c:scaling>
          <c:orientation val="minMax"/>
          <c:max val="0.3000000000000003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Percentage of Total</a:t>
                </a:r>
                <a:r>
                  <a:rPr lang="en-US" sz="1400" baseline="0" dirty="0" smtClean="0"/>
                  <a:t> Population</a:t>
                </a:r>
                <a:endParaRPr lang="en-US" sz="1400" dirty="0"/>
              </a:p>
            </c:rich>
          </c:tx>
          <c:layout/>
        </c:title>
        <c:numFmt formatCode="0.0%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9833088"/>
        <c:crosses val="autoZero"/>
        <c:crossBetween val="between"/>
      </c:valAx>
    </c:plotArea>
    <c:plotVisOnly val="1"/>
  </c:chart>
  <c:spPr>
    <a:solidFill>
      <a:schemeClr val="bg1"/>
    </a:solidFill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EA17B-B017-4E51-9A85-3BBE9762025D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6DBC-ADA7-418C-BA3D-6D6CF20E1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40672-0937-4CEA-90E7-1EFC52DEE328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0" y="685800"/>
            <a:ext cx="1371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92D0A-4AEA-4395-A04E-740D91532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429000" y="685800"/>
            <a:ext cx="1371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2D0A-4AEA-4395-A04E-740D91532E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2D0A-4AEA-4395-A04E-740D91532E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2D0A-4AEA-4395-A04E-740D91532E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2D0A-4AEA-4395-A04E-740D91532E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2D0A-4AEA-4395-A04E-740D91532E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2D0A-4AEA-4395-A04E-740D91532E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2D0A-4AEA-4395-A04E-740D91532E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2D0A-4AEA-4395-A04E-740D91532E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2D0A-4AEA-4395-A04E-740D91532ED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2D0A-4AEA-4395-A04E-740D91532ED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2D0A-4AEA-4395-A04E-740D91532ED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2D0A-4AEA-4395-A04E-740D91532E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2D0A-4AEA-4395-A04E-740D91532ED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2D0A-4AEA-4395-A04E-740D91532ED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2D0A-4AEA-4395-A04E-740D91532ED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2D0A-4AEA-4395-A04E-740D91532ED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2D0A-4AEA-4395-A04E-740D91532ED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2D0A-4AEA-4395-A04E-740D91532ED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2D0A-4AEA-4395-A04E-740D91532ED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2D0A-4AEA-4395-A04E-740D91532ED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2D0A-4AEA-4395-A04E-740D91532ED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2D0A-4AEA-4395-A04E-740D91532ED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2D0A-4AEA-4395-A04E-740D91532E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2D0A-4AEA-4395-A04E-740D91532ED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2D0A-4AEA-4395-A04E-740D91532ED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2D0A-4AEA-4395-A04E-740D91532ED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2D0A-4AEA-4395-A04E-740D91532ED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2D0A-4AEA-4395-A04E-740D91532ED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2D0A-4AEA-4395-A04E-740D91532ED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2D0A-4AEA-4395-A04E-740D91532E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2D0A-4AEA-4395-A04E-740D91532E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2D0A-4AEA-4395-A04E-740D91532E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2D0A-4AEA-4395-A04E-740D91532E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2D0A-4AEA-4395-A04E-740D91532E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92D0A-4AEA-4395-A04E-740D91532E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30426"/>
            <a:ext cx="23317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10000"/>
            <a:ext cx="19202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5791200"/>
            <a:ext cx="6400800" cy="365125"/>
          </a:xfrm>
          <a:prstGeom prst="rect">
            <a:avLst/>
          </a:prstGeom>
        </p:spPr>
        <p:txBody>
          <a:bodyPr/>
          <a:lstStyle/>
          <a:p>
            <a:fld id="{8EDB31D7-D610-4581-AEA6-B854F28771FA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77400" y="5867400"/>
            <a:ext cx="82296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659600" y="6356351"/>
            <a:ext cx="6400800" cy="365125"/>
          </a:xfrm>
          <a:prstGeom prst="rect">
            <a:avLst/>
          </a:prstGeom>
        </p:spPr>
        <p:txBody>
          <a:bodyPr/>
          <a:lstStyle/>
          <a:p>
            <a:fld id="{C32286B1-052C-4BBE-BD22-38C42F67D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600201"/>
            <a:ext cx="24688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5791200"/>
            <a:ext cx="6400800" cy="365125"/>
          </a:xfrm>
          <a:prstGeom prst="rect">
            <a:avLst/>
          </a:prstGeom>
        </p:spPr>
        <p:txBody>
          <a:bodyPr/>
          <a:lstStyle/>
          <a:p>
            <a:fld id="{8EDB31D7-D610-4581-AEA6-B854F28771FA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77400" y="5867400"/>
            <a:ext cx="82296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659600" y="6356351"/>
            <a:ext cx="6400800" cy="365125"/>
          </a:xfrm>
          <a:prstGeom prst="rect">
            <a:avLst/>
          </a:prstGeom>
        </p:spPr>
        <p:txBody>
          <a:bodyPr/>
          <a:lstStyle/>
          <a:p>
            <a:fld id="{C32286B1-052C-4BBE-BD22-38C42F67D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274639"/>
            <a:ext cx="6172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9"/>
            <a:ext cx="18059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5791200"/>
            <a:ext cx="6400800" cy="365125"/>
          </a:xfrm>
          <a:prstGeom prst="rect">
            <a:avLst/>
          </a:prstGeom>
        </p:spPr>
        <p:txBody>
          <a:bodyPr/>
          <a:lstStyle/>
          <a:p>
            <a:fld id="{8EDB31D7-D610-4581-AEA6-B854F28771FA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77400" y="5867400"/>
            <a:ext cx="82296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659600" y="6356351"/>
            <a:ext cx="6400800" cy="365125"/>
          </a:xfrm>
          <a:prstGeom prst="rect">
            <a:avLst/>
          </a:prstGeom>
        </p:spPr>
        <p:txBody>
          <a:bodyPr/>
          <a:lstStyle/>
          <a:p>
            <a:fld id="{C32286B1-052C-4BBE-BD22-38C42F67D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1"/>
            <a:ext cx="24688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5791200"/>
            <a:ext cx="6400800" cy="365125"/>
          </a:xfrm>
          <a:prstGeom prst="rect">
            <a:avLst/>
          </a:prstGeom>
        </p:spPr>
        <p:txBody>
          <a:bodyPr/>
          <a:lstStyle/>
          <a:p>
            <a:fld id="{8EDB31D7-D610-4581-AEA6-B854F28771FA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77400" y="5867400"/>
            <a:ext cx="82296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659600" y="6356351"/>
            <a:ext cx="6400800" cy="365125"/>
          </a:xfrm>
          <a:prstGeom prst="rect">
            <a:avLst/>
          </a:prstGeom>
        </p:spPr>
        <p:txBody>
          <a:bodyPr/>
          <a:lstStyle/>
          <a:p>
            <a:fld id="{C32286B1-052C-4BBE-BD22-38C42F67D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4406901"/>
            <a:ext cx="23317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2906713"/>
            <a:ext cx="23317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5791200"/>
            <a:ext cx="6400800" cy="365125"/>
          </a:xfrm>
          <a:prstGeom prst="rect">
            <a:avLst/>
          </a:prstGeom>
        </p:spPr>
        <p:txBody>
          <a:bodyPr/>
          <a:lstStyle/>
          <a:p>
            <a:fld id="{8EDB31D7-D610-4581-AEA6-B854F28771FA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77400" y="5867400"/>
            <a:ext cx="82296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659600" y="6356351"/>
            <a:ext cx="6400800" cy="365125"/>
          </a:xfrm>
          <a:prstGeom prst="rect">
            <a:avLst/>
          </a:prstGeom>
        </p:spPr>
        <p:txBody>
          <a:bodyPr/>
          <a:lstStyle/>
          <a:p>
            <a:fld id="{C32286B1-052C-4BBE-BD22-38C42F67D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1"/>
            <a:ext cx="12115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1600201"/>
            <a:ext cx="12115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5791200"/>
            <a:ext cx="6400800" cy="365125"/>
          </a:xfrm>
          <a:prstGeom prst="rect">
            <a:avLst/>
          </a:prstGeom>
        </p:spPr>
        <p:txBody>
          <a:bodyPr/>
          <a:lstStyle/>
          <a:p>
            <a:fld id="{8EDB31D7-D610-4581-AEA6-B854F28771FA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677400" y="5867400"/>
            <a:ext cx="82296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59600" y="6356351"/>
            <a:ext cx="6400800" cy="365125"/>
          </a:xfrm>
          <a:prstGeom prst="rect">
            <a:avLst/>
          </a:prstGeom>
        </p:spPr>
        <p:txBody>
          <a:bodyPr/>
          <a:lstStyle/>
          <a:p>
            <a:fld id="{C32286B1-052C-4BBE-BD22-38C42F67D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1212056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1212056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1535113"/>
            <a:ext cx="12125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2174875"/>
            <a:ext cx="12125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5791200"/>
            <a:ext cx="6400800" cy="365125"/>
          </a:xfrm>
          <a:prstGeom prst="rect">
            <a:avLst/>
          </a:prstGeom>
        </p:spPr>
        <p:txBody>
          <a:bodyPr/>
          <a:lstStyle/>
          <a:p>
            <a:fld id="{8EDB31D7-D610-4581-AEA6-B854F28771FA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677400" y="5867400"/>
            <a:ext cx="82296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9659600" y="6356351"/>
            <a:ext cx="6400800" cy="365125"/>
          </a:xfrm>
          <a:prstGeom prst="rect">
            <a:avLst/>
          </a:prstGeom>
        </p:spPr>
        <p:txBody>
          <a:bodyPr/>
          <a:lstStyle/>
          <a:p>
            <a:fld id="{C32286B1-052C-4BBE-BD22-38C42F67D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5791200"/>
            <a:ext cx="6400800" cy="365125"/>
          </a:xfrm>
          <a:prstGeom prst="rect">
            <a:avLst/>
          </a:prstGeom>
        </p:spPr>
        <p:txBody>
          <a:bodyPr/>
          <a:lstStyle/>
          <a:p>
            <a:fld id="{8EDB31D7-D610-4581-AEA6-B854F28771FA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677400" y="5867400"/>
            <a:ext cx="82296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659600" y="6356351"/>
            <a:ext cx="6400800" cy="365125"/>
          </a:xfrm>
          <a:prstGeom prst="rect">
            <a:avLst/>
          </a:prstGeom>
        </p:spPr>
        <p:txBody>
          <a:bodyPr/>
          <a:lstStyle/>
          <a:p>
            <a:fld id="{C32286B1-052C-4BBE-BD22-38C42F67D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5791200"/>
            <a:ext cx="6400800" cy="365125"/>
          </a:xfrm>
          <a:prstGeom prst="rect">
            <a:avLst/>
          </a:prstGeom>
        </p:spPr>
        <p:txBody>
          <a:bodyPr/>
          <a:lstStyle/>
          <a:p>
            <a:fld id="{8EDB31D7-D610-4581-AEA6-B854F28771FA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677400" y="5867400"/>
            <a:ext cx="82296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659600" y="6356351"/>
            <a:ext cx="6400800" cy="365125"/>
          </a:xfrm>
          <a:prstGeom prst="rect">
            <a:avLst/>
          </a:prstGeom>
        </p:spPr>
        <p:txBody>
          <a:bodyPr/>
          <a:lstStyle/>
          <a:p>
            <a:fld id="{C32286B1-052C-4BBE-BD22-38C42F67D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273050"/>
            <a:ext cx="902493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273051"/>
            <a:ext cx="153352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2" y="1435101"/>
            <a:ext cx="902493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5791200"/>
            <a:ext cx="6400800" cy="365125"/>
          </a:xfrm>
          <a:prstGeom prst="rect">
            <a:avLst/>
          </a:prstGeom>
        </p:spPr>
        <p:txBody>
          <a:bodyPr/>
          <a:lstStyle/>
          <a:p>
            <a:fld id="{8EDB31D7-D610-4581-AEA6-B854F28771FA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677400" y="5867400"/>
            <a:ext cx="82296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59600" y="6356351"/>
            <a:ext cx="6400800" cy="365125"/>
          </a:xfrm>
          <a:prstGeom prst="rect">
            <a:avLst/>
          </a:prstGeom>
        </p:spPr>
        <p:txBody>
          <a:bodyPr/>
          <a:lstStyle/>
          <a:p>
            <a:fld id="{C32286B1-052C-4BBE-BD22-38C42F67D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4800600"/>
            <a:ext cx="16459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612775"/>
            <a:ext cx="16459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5367338"/>
            <a:ext cx="16459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5791200"/>
            <a:ext cx="6400800" cy="365125"/>
          </a:xfrm>
          <a:prstGeom prst="rect">
            <a:avLst/>
          </a:prstGeom>
        </p:spPr>
        <p:txBody>
          <a:bodyPr/>
          <a:lstStyle/>
          <a:p>
            <a:fld id="{8EDB31D7-D610-4581-AEA6-B854F28771FA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677400" y="5867400"/>
            <a:ext cx="82296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59600" y="6356351"/>
            <a:ext cx="6400800" cy="365125"/>
          </a:xfrm>
          <a:prstGeom prst="rect">
            <a:avLst/>
          </a:prstGeom>
        </p:spPr>
        <p:txBody>
          <a:bodyPr/>
          <a:lstStyle/>
          <a:p>
            <a:fld id="{C32286B1-052C-4BBE-BD22-38C42F67D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and Drawing Inverted.jpg"/>
          <p:cNvPicPr>
            <a:picLocks noChangeAspect="1"/>
          </p:cNvPicPr>
          <p:nvPr userDrawn="1"/>
        </p:nvPicPr>
        <p:blipFill>
          <a:blip r:embed="rId13" cstate="print"/>
          <a:srcRect l="21242" r="21242"/>
          <a:stretch>
            <a:fillRect/>
          </a:stretch>
        </p:blipFill>
        <p:spPr>
          <a:xfrm rot="5400000">
            <a:off x="4593166" y="-575347"/>
            <a:ext cx="2472267" cy="55626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5742709"/>
            <a:ext cx="27432000" cy="609600"/>
          </a:xfrm>
          <a:prstGeom prst="rect">
            <a:avLst/>
          </a:prstGeom>
          <a:solidFill>
            <a:srgbClr val="767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484909"/>
            <a:ext cx="27432000" cy="609600"/>
          </a:xfrm>
          <a:prstGeom prst="rect">
            <a:avLst/>
          </a:prstGeom>
          <a:solidFill>
            <a:srgbClr val="767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791200"/>
            <a:ext cx="27432000" cy="457200"/>
          </a:xfrm>
          <a:prstGeom prst="rect">
            <a:avLst/>
          </a:prstGeom>
          <a:solidFill>
            <a:srgbClr val="0267CC"/>
          </a:solidFill>
          <a:ln>
            <a:solidFill>
              <a:srgbClr val="014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3400"/>
            <a:ext cx="27432000" cy="457200"/>
          </a:xfrm>
          <a:prstGeom prst="rect">
            <a:avLst/>
          </a:prstGeom>
          <a:solidFill>
            <a:srgbClr val="0267CC"/>
          </a:solidFill>
          <a:ln>
            <a:solidFill>
              <a:srgbClr val="014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33400" y="57912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E0E0E0"/>
                </a:solidFill>
                <a:latin typeface="Biondi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E0E0"/>
                </a:solidFill>
                <a:effectLst/>
                <a:uLnTx/>
                <a:uFillTx/>
                <a:latin typeface="Eras Demi ITC" pitchFamily="34" charset="0"/>
                <a:ea typeface="+mn-ea"/>
                <a:cs typeface="+mn-cs"/>
              </a:rPr>
              <a:t>Scott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0E0E0"/>
                </a:solidFill>
                <a:effectLst/>
                <a:uLnTx/>
                <a:uFillTx/>
                <a:latin typeface="Eras Demi ITC" pitchFamily="34" charset="0"/>
                <a:ea typeface="+mn-ea"/>
                <a:cs typeface="+mn-cs"/>
              </a:rPr>
              <a:t>Earley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E0E0"/>
                </a:solidFill>
                <a:effectLst/>
                <a:uLnTx/>
                <a:uFillTx/>
                <a:latin typeface="Eras Demi ITC" pitchFamily="34" charset="0"/>
                <a:ea typeface="+mn-ea"/>
                <a:cs typeface="+mn-cs"/>
              </a:rPr>
              <a:t>	        Construction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E0E0"/>
                </a:solidFill>
                <a:effectLst/>
                <a:uLnTx/>
                <a:uFillTx/>
                <a:latin typeface="Eras Demi ITC" pitchFamily="34" charset="0"/>
                <a:ea typeface="+mn-ea"/>
                <a:cs typeface="+mn-cs"/>
              </a:rPr>
              <a:t>Management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rot="16200000" flipH="1">
            <a:off x="6591300" y="3314700"/>
            <a:ext cx="4114800" cy="76200"/>
          </a:xfrm>
          <a:prstGeom prst="line">
            <a:avLst/>
          </a:prstGeom>
          <a:ln w="57150">
            <a:solidFill>
              <a:srgbClr val="01438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9601200" y="57912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E0E0E0"/>
                </a:solidFill>
                <a:latin typeface="Biondi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E0E0"/>
                </a:solidFill>
                <a:effectLst/>
                <a:uLnTx/>
                <a:uFillTx/>
                <a:latin typeface="Eras Demi ITC" pitchFamily="34" charset="0"/>
                <a:ea typeface="+mn-ea"/>
                <a:cs typeface="+mn-cs"/>
              </a:rPr>
              <a:t>The Washington County Regional Medical Center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rgbClr val="E0E0E0"/>
              </a:solidFill>
              <a:effectLst/>
              <a:uLnTx/>
              <a:uFillTx/>
              <a:latin typeface="Eras Demi ITC" pitchFamily="34" charset="0"/>
              <a:ea typeface="+mn-ea"/>
              <a:cs typeface="+mn-cs"/>
            </a:endParaRPr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18793691" y="57912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E0E0E0"/>
                </a:solidFill>
                <a:latin typeface="Biondi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E0E0"/>
                </a:solidFill>
                <a:effectLst/>
                <a:uLnTx/>
                <a:uFillTx/>
                <a:latin typeface="Eras Demi ITC" pitchFamily="34" charset="0"/>
                <a:ea typeface="+mn-ea"/>
                <a:cs typeface="+mn-cs"/>
              </a:rPr>
              <a:t>Consultant:  Dr. Riley			  April 14, 2009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rgbClr val="E0E0E0"/>
              </a:solidFill>
              <a:effectLst/>
              <a:uLnTx/>
              <a:uFillTx/>
              <a:latin typeface="Eras Demi ITC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 rot="5400000">
            <a:off x="3239294" y="6002482"/>
            <a:ext cx="380206" cy="794"/>
          </a:xfrm>
          <a:prstGeom prst="line">
            <a:avLst/>
          </a:prstGeom>
          <a:ln w="38100">
            <a:solidFill>
              <a:srgbClr val="7677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rot="5400000">
            <a:off x="23279100" y="6002482"/>
            <a:ext cx="380206" cy="794"/>
          </a:xfrm>
          <a:prstGeom prst="line">
            <a:avLst/>
          </a:prstGeom>
          <a:ln w="38100">
            <a:solidFill>
              <a:srgbClr val="7677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http://www.scottsystem.com/images/front_06.jpg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mca-architecture.com/index.html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ilbaneco.com/" TargetMode="External"/><Relationship Id="rId5" Type="http://schemas.openxmlformats.org/officeDocument/2006/relationships/image" Target="../media/image4.gif"/><Relationship Id="rId4" Type="http://schemas.openxmlformats.org/officeDocument/2006/relationships/hyperlink" Target="http://www.washingtoncountyhospital.com/index.asp" TargetMode="External"/><Relationship Id="rId9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7432000" cy="6858000"/>
          </a:xfrm>
          <a:prstGeom prst="rect">
            <a:avLst/>
          </a:prstGeom>
          <a:solidFill>
            <a:srgbClr val="014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0" y="272296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solidFill>
                  <a:schemeClr val="bg1"/>
                </a:solidFill>
                <a:latin typeface="Eras Light ITC" pitchFamily="34" charset="0"/>
              </a:rPr>
              <a:t>The Washington County Regional Medical Center</a:t>
            </a:r>
            <a:endParaRPr lang="en-US" sz="5500" b="1" dirty="0">
              <a:solidFill>
                <a:schemeClr val="bg1"/>
              </a:solidFill>
              <a:latin typeface="Eras Light ITC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9144000" y="380206"/>
            <a:ext cx="2895600" cy="794"/>
          </a:xfrm>
          <a:prstGeom prst="line">
            <a:avLst/>
          </a:prstGeom>
          <a:ln w="57150">
            <a:solidFill>
              <a:srgbClr val="0D0D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14018" y="1971676"/>
            <a:ext cx="4041347" cy="287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5400000">
            <a:off x="8268494" y="1332706"/>
            <a:ext cx="2362200" cy="1588"/>
          </a:xfrm>
          <a:prstGeom prst="line">
            <a:avLst/>
          </a:prstGeom>
          <a:ln w="57150">
            <a:solidFill>
              <a:srgbClr val="0D0D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16514620" y="4952999"/>
            <a:ext cx="3047997" cy="1"/>
          </a:xfrm>
          <a:prstGeom prst="line">
            <a:avLst/>
          </a:prstGeom>
          <a:ln w="57150">
            <a:solidFill>
              <a:srgbClr val="0D0D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20200" y="4800600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Eras Light ITC" pitchFamily="34" charset="0"/>
              </a:rPr>
              <a:t>Scott </a:t>
            </a:r>
            <a:r>
              <a:rPr lang="en-US" sz="3000" b="1" dirty="0" err="1" smtClean="0">
                <a:solidFill>
                  <a:schemeClr val="bg1"/>
                </a:solidFill>
                <a:latin typeface="Eras Light ITC" pitchFamily="34" charset="0"/>
              </a:rPr>
              <a:t>Earley</a:t>
            </a:r>
            <a:endParaRPr lang="en-US" sz="3000" b="1" dirty="0">
              <a:solidFill>
                <a:schemeClr val="bg1"/>
              </a:solidFill>
              <a:latin typeface="Eras Light IT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64291" y="48768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Eras Light ITC" pitchFamily="34" charset="0"/>
              </a:rPr>
              <a:t>Construction Management</a:t>
            </a:r>
            <a:endParaRPr lang="en-US" sz="3000" b="1" dirty="0">
              <a:solidFill>
                <a:schemeClr val="bg1"/>
              </a:solidFill>
              <a:latin typeface="Eras Light IT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92400" y="48006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Eras Light ITC" pitchFamily="34" charset="0"/>
              </a:rPr>
              <a:t>Consultant: 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Eras Light ITC" pitchFamily="34" charset="0"/>
              </a:rPr>
              <a:t>Dr. David Riley</a:t>
            </a:r>
            <a:endParaRPr lang="en-US" sz="3000" b="1" dirty="0">
              <a:solidFill>
                <a:schemeClr val="bg1"/>
              </a:solidFill>
              <a:latin typeface="Eras Light IT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72800" y="5791200"/>
            <a:ext cx="5638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Eras Light ITC" pitchFamily="34" charset="0"/>
              </a:rPr>
              <a:t>Penn State Senior Thesis April 14, 2009</a:t>
            </a:r>
            <a:endParaRPr lang="en-US" sz="2500" b="1" dirty="0">
              <a:solidFill>
                <a:schemeClr val="bg1"/>
              </a:solidFill>
              <a:latin typeface="Eras Light ITC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5357764" y="6248400"/>
            <a:ext cx="2895600" cy="794"/>
          </a:xfrm>
          <a:prstGeom prst="line">
            <a:avLst/>
          </a:prstGeom>
          <a:ln w="57150">
            <a:solidFill>
              <a:srgbClr val="0D0D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ba-inc.com/images/healthcare/hospitals/washingtoncoun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60200" y="1600200"/>
            <a:ext cx="2540000" cy="190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0" y="420469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E0E0E0"/>
                </a:solidFill>
                <a:latin typeface="Eras Demi ITC" pitchFamily="34" charset="0"/>
              </a:rPr>
              <a:t>Analysis 1:  Developing the Previous Facility</a:t>
            </a:r>
            <a:endParaRPr lang="en-US" sz="34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10800" y="4462046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E0E0E0"/>
                </a:solidFill>
              </a:rPr>
              <a:t>Data courtesy of The MetLife Market Survey of Nursing Home and Assisted living Costs and The National Investment Center for the Seniors Housing and Care Industry</a:t>
            </a:r>
            <a:endParaRPr lang="en-US" sz="1600" dirty="0" smtClean="0">
              <a:solidFill>
                <a:srgbClr val="E0E0E0"/>
              </a:solidFill>
              <a:latin typeface="Eras Light IT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02400" y="990600"/>
            <a:ext cx="746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Complete Healthcare Services</a:t>
            </a:r>
          </a:p>
        </p:txBody>
      </p:sp>
      <p:pic>
        <p:nvPicPr>
          <p:cNvPr id="2052" name="Picture 4" descr="http://www.fsa-md.com/images/rwood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97600" y="1600201"/>
            <a:ext cx="3048000" cy="1424940"/>
          </a:xfrm>
          <a:prstGeom prst="rect">
            <a:avLst/>
          </a:prstGeom>
          <a:noFill/>
        </p:spPr>
      </p:pic>
      <p:pic>
        <p:nvPicPr>
          <p:cNvPr id="2054" name="Picture 6" descr="http://www.gilbanebuilding.com/regions/UploadImages/4.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12200" y="3352800"/>
            <a:ext cx="2971800" cy="197624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8821400" y="2971800"/>
            <a:ext cx="464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E0E0E0"/>
                </a:solidFill>
                <a:latin typeface="Eras Light ITC" pitchFamily="34" charset="0"/>
              </a:rPr>
              <a:t>Robinwood</a:t>
            </a: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 – Outpatient Facility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536400" y="3505200"/>
            <a:ext cx="2971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Old Hospital – Proposed Nursing Home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564600" y="5237946"/>
            <a:ext cx="464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New Medical Center</a:t>
            </a:r>
          </a:p>
        </p:txBody>
      </p:sp>
      <p:sp>
        <p:nvSpPr>
          <p:cNvPr id="22" name="Arc 21"/>
          <p:cNvSpPr/>
          <p:nvPr/>
        </p:nvSpPr>
        <p:spPr>
          <a:xfrm rot="10800000">
            <a:off x="19812000" y="2133601"/>
            <a:ext cx="2971800" cy="2895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5400000">
            <a:off x="24003000" y="2895600"/>
            <a:ext cx="1524000" cy="2895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17362797">
            <a:off x="22698942" y="1661111"/>
            <a:ext cx="1721883" cy="3066683"/>
          </a:xfrm>
          <a:prstGeom prst="arc">
            <a:avLst>
              <a:gd name="adj1" fmla="val 1706005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0058400" y="1690770"/>
          <a:ext cx="7593053" cy="2576430"/>
        </p:xfrm>
        <a:graphic>
          <a:graphicData uri="http://schemas.openxmlformats.org/drawingml/2006/table">
            <a:tbl>
              <a:tblPr lastCol="1"/>
              <a:tblGrid>
                <a:gridCol w="4667124"/>
                <a:gridCol w="2925929"/>
              </a:tblGrid>
              <a:tr h="2286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Futura Lt BT"/>
                        </a:rPr>
                        <a:t>NURSING</a:t>
                      </a:r>
                      <a:r>
                        <a:rPr lang="en-US" sz="2000" b="1" i="0" u="none" strike="noStrike" baseline="0" dirty="0" smtClean="0">
                          <a:solidFill>
                            <a:srgbClr val="FFFFFF"/>
                          </a:solidFill>
                          <a:latin typeface="Futura Lt BT"/>
                        </a:rPr>
                        <a:t> HOME MARKET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Futura Lt BT"/>
                      </a:endParaRPr>
                    </a:p>
                  </a:txBody>
                  <a:tcPr marL="17965" marR="17965" marT="179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7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9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Futura Lt BT"/>
                        </a:rPr>
                        <a:t>Findings</a:t>
                      </a:r>
                      <a:endParaRPr lang="en-US" sz="2000" b="0" i="0" u="none" strike="noStrike" dirty="0">
                        <a:latin typeface="Futura Lt BT"/>
                      </a:endParaRPr>
                    </a:p>
                  </a:txBody>
                  <a:tcPr marL="17965" marR="17965" marT="179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Futura Lt BT"/>
                        </a:rPr>
                        <a:t>Semi-Private</a:t>
                      </a:r>
                      <a:r>
                        <a:rPr lang="en-US" sz="2000" b="0" i="0" u="none" strike="noStrike" baseline="0" dirty="0" smtClean="0">
                          <a:latin typeface="Futura Lt BT"/>
                        </a:rPr>
                        <a:t> Rooms</a:t>
                      </a:r>
                      <a:endParaRPr lang="en-US" sz="2000" b="0" i="0" u="none" strike="noStrike" dirty="0">
                        <a:latin typeface="Futura Lt BT"/>
                      </a:endParaRPr>
                    </a:p>
                  </a:txBody>
                  <a:tcPr marL="17965" marR="17965" marT="1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28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latin typeface="Futura Lt BT"/>
                        </a:rPr>
                        <a:t>2008</a:t>
                      </a:r>
                      <a:r>
                        <a:rPr lang="en-US" sz="2000" b="0" i="0" u="none" strike="noStrike" baseline="0" dirty="0" smtClean="0">
                          <a:latin typeface="Futura Lt BT"/>
                        </a:rPr>
                        <a:t> Average Rate</a:t>
                      </a:r>
                      <a:endParaRPr lang="en-US" sz="2000" b="0" i="0" u="none" strike="noStrike" dirty="0">
                        <a:latin typeface="Futura Lt BT"/>
                      </a:endParaRPr>
                    </a:p>
                  </a:txBody>
                  <a:tcPr marL="17965" marR="17965" marT="179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Futura Lt BT"/>
                        </a:rPr>
                        <a:t>$191</a:t>
                      </a:r>
                      <a:endParaRPr lang="en-US" sz="2000" b="0" i="0" u="none" strike="noStrike" dirty="0">
                        <a:latin typeface="Futura Lt BT"/>
                      </a:endParaRPr>
                    </a:p>
                  </a:txBody>
                  <a:tcPr marL="17965" marR="17965" marT="1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28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latin typeface="Futura Lt BT"/>
                        </a:rPr>
                        <a:t>2007 Average Rate</a:t>
                      </a:r>
                      <a:endParaRPr lang="en-US" sz="2000" b="0" i="0" u="none" strike="noStrike" dirty="0">
                        <a:latin typeface="Futura Lt BT"/>
                      </a:endParaRPr>
                    </a:p>
                  </a:txBody>
                  <a:tcPr marL="17965" marR="17965" marT="179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Futura Lt BT"/>
                        </a:rPr>
                        <a:t>$189</a:t>
                      </a:r>
                      <a:endParaRPr lang="en-US" sz="2000" b="0" i="0" u="none" strike="noStrike" dirty="0">
                        <a:latin typeface="Futura Lt BT"/>
                      </a:endParaRPr>
                    </a:p>
                  </a:txBody>
                  <a:tcPr marL="17965" marR="17965" marT="1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28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latin typeface="Futura Lt BT"/>
                        </a:rPr>
                        <a:t>2008</a:t>
                      </a:r>
                      <a:r>
                        <a:rPr lang="en-US" sz="2000" b="0" i="0" u="none" strike="noStrike" baseline="0" dirty="0" smtClean="0">
                          <a:latin typeface="Futura Lt BT"/>
                        </a:rPr>
                        <a:t> Maryland Average</a:t>
                      </a:r>
                      <a:endParaRPr lang="en-US" sz="2000" b="0" i="0" u="none" strike="noStrike" dirty="0">
                        <a:latin typeface="Futura Lt BT"/>
                      </a:endParaRPr>
                    </a:p>
                  </a:txBody>
                  <a:tcPr marL="17965" marR="17965" marT="179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Futura Lt BT"/>
                        </a:rPr>
                        <a:t>$218</a:t>
                      </a:r>
                      <a:endParaRPr lang="en-US" sz="2000" b="0" i="0" u="none" strike="noStrike" dirty="0">
                        <a:latin typeface="Futura Lt BT"/>
                      </a:endParaRPr>
                    </a:p>
                  </a:txBody>
                  <a:tcPr marL="17965" marR="17965" marT="1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28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latin typeface="Futura Lt BT"/>
                        </a:rPr>
                        <a:t>Growth</a:t>
                      </a:r>
                      <a:endParaRPr lang="en-US" sz="2000" b="0" i="0" u="none" strike="noStrike" dirty="0">
                        <a:latin typeface="Futura Lt BT"/>
                      </a:endParaRPr>
                    </a:p>
                  </a:txBody>
                  <a:tcPr marL="17965" marR="17965" marT="179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Futura Lt BT"/>
                        </a:rPr>
                        <a:t>1.1%</a:t>
                      </a:r>
                      <a:endParaRPr lang="en-US" sz="2000" b="0" i="0" u="none" strike="noStrike" dirty="0">
                        <a:latin typeface="Futura Lt BT"/>
                      </a:endParaRPr>
                    </a:p>
                  </a:txBody>
                  <a:tcPr marL="17965" marR="17965" marT="1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28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latin typeface="Futura Lt BT"/>
                        </a:rPr>
                        <a:t>Capitalization Rate</a:t>
                      </a:r>
                      <a:endParaRPr lang="en-US" sz="2000" b="0" i="0" u="none" strike="noStrike" dirty="0">
                        <a:latin typeface="Futura Lt BT"/>
                      </a:endParaRPr>
                    </a:p>
                  </a:txBody>
                  <a:tcPr marL="17965" marR="17965" marT="179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Futura Lt BT"/>
                        </a:rPr>
                        <a:t>12.75%</a:t>
                      </a:r>
                      <a:endParaRPr lang="en-US" sz="2000" b="0" i="0" u="none" strike="noStrike" dirty="0">
                        <a:latin typeface="Futura Lt BT"/>
                      </a:endParaRPr>
                    </a:p>
                  </a:txBody>
                  <a:tcPr marL="17965" marR="17965" marT="1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74073" y="1114723"/>
            <a:ext cx="42741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Outline</a:t>
            </a: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Introduction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Project Overview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E0E0E0"/>
                </a:solidFill>
              </a:rPr>
              <a:t>Analysis 1:  Developing the 	   	        Previous Facility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3928408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2:  Redesign of Deep Foundation System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3:  Composite Precast Panel Unit Implementation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0" y="420469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E0E0E0"/>
                </a:solidFill>
                <a:latin typeface="Eras Demi ITC" pitchFamily="34" charset="0"/>
              </a:rPr>
              <a:t>Analysis 1:  Developing the Previous Facility</a:t>
            </a:r>
            <a:endParaRPr lang="en-US" sz="34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82200" y="1143000"/>
            <a:ext cx="746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Quick Background</a:t>
            </a:r>
          </a:p>
        </p:txBody>
      </p:sp>
      <p:pic>
        <p:nvPicPr>
          <p:cNvPr id="33794" name="Picture 2" descr="Existing Conditions"/>
          <p:cNvPicPr>
            <a:picLocks noChangeAspect="1" noChangeArrowheads="1"/>
          </p:cNvPicPr>
          <p:nvPr/>
        </p:nvPicPr>
        <p:blipFill>
          <a:blip r:embed="rId3"/>
          <a:srcRect l="33784" t="28206" r="36821" b="38461"/>
          <a:stretch>
            <a:fillRect/>
          </a:stretch>
        </p:blipFill>
        <p:spPr bwMode="auto">
          <a:xfrm>
            <a:off x="9448800" y="1676400"/>
            <a:ext cx="2514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2192000" y="1801505"/>
            <a:ext cx="7467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 550,000 SF</a:t>
            </a:r>
          </a:p>
          <a:p>
            <a:pPr>
              <a:buFont typeface="Wingdings" pitchFamily="2" charset="2"/>
              <a:buChar char="§"/>
            </a:pP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 7 stories</a:t>
            </a:r>
          </a:p>
          <a:p>
            <a:pPr>
              <a:buFont typeface="Wingdings" pitchFamily="2" charset="2"/>
              <a:buChar char="§"/>
            </a:pP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(264) </a:t>
            </a: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Beds</a:t>
            </a:r>
            <a:endParaRPr lang="en-US" sz="2500" dirty="0" smtClean="0">
              <a:solidFill>
                <a:srgbClr val="E0E0E0"/>
              </a:solidFill>
              <a:latin typeface="Eras Light ITC" pitchFamily="34" charset="0"/>
            </a:endParaRPr>
          </a:p>
        </p:txBody>
      </p:sp>
      <p:pic>
        <p:nvPicPr>
          <p:cNvPr id="21" name="Picture 8" descr="http://www.ba-inc.com/images/healthcare/hospitals/washingtoncounty.jpg"/>
          <p:cNvPicPr>
            <a:picLocks noChangeAspect="1" noChangeArrowheads="1"/>
          </p:cNvPicPr>
          <p:nvPr/>
        </p:nvPicPr>
        <p:blipFill>
          <a:blip r:embed="rId4"/>
          <a:srcRect b="32000"/>
          <a:stretch>
            <a:fillRect/>
          </a:stretch>
        </p:blipFill>
        <p:spPr bwMode="auto">
          <a:xfrm>
            <a:off x="13106400" y="3352800"/>
            <a:ext cx="4034118" cy="20574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9202400" y="990600"/>
            <a:ext cx="746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Budget Establishment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19431000" y="1507470"/>
          <a:ext cx="7010400" cy="4207530"/>
        </p:xfrm>
        <a:graphic>
          <a:graphicData uri="http://schemas.openxmlformats.org/drawingml/2006/table">
            <a:tbl>
              <a:tblPr/>
              <a:tblGrid>
                <a:gridCol w="4353875"/>
                <a:gridCol w="1179535"/>
                <a:gridCol w="1476990"/>
              </a:tblGrid>
              <a:tr h="16676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latin typeface="Futura Lt BT"/>
                        </a:rPr>
                        <a:t>BUDGET`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latin typeface="Futura Lt BT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7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6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Demolition</a:t>
                      </a:r>
                    </a:p>
                  </a:txBody>
                  <a:tcPr marL="9264" marR="9264" marT="926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264" marR="9264" marT="92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264" marR="9264" marT="9264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057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Item</a:t>
                      </a:r>
                    </a:p>
                  </a:txBody>
                  <a:tcPr marL="9264" marR="9264" marT="926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Cost ($/SF)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Total Cost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57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Demolition (All)</a:t>
                      </a:r>
                    </a:p>
                  </a:txBody>
                  <a:tcPr marL="9264" marR="9264" marT="926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$19.50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$10,725,000.00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76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264" marR="9264" marT="926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7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7CC"/>
                    </a:solidFill>
                  </a:tcPr>
                </a:tc>
              </a:tr>
              <a:tr h="166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Rennovation</a:t>
                      </a:r>
                    </a:p>
                  </a:txBody>
                  <a:tcPr marL="9264" marR="9264" marT="926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264" marR="9264" marT="92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264" marR="9264" marT="9264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057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Futura Lt BT"/>
                        </a:rPr>
                        <a:t>Item</a:t>
                      </a:r>
                    </a:p>
                  </a:txBody>
                  <a:tcPr marL="9264" marR="9264" marT="926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Cost ($/SF)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Futura Lt BT"/>
                        </a:rPr>
                        <a:t>Total Cost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57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Replacement Windows</a:t>
                      </a:r>
                    </a:p>
                  </a:txBody>
                  <a:tcPr marL="9264" marR="9264" marT="926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sngStrike">
                          <a:latin typeface="Futura Lt BT"/>
                        </a:rPr>
                        <a:t>        </a:t>
                      </a:r>
                      <a:endParaRPr lang="en-US" sz="1600" b="0" i="0" u="none" strike="noStrike">
                        <a:latin typeface="Futura Lt BT"/>
                      </a:endParaRP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Futura Lt BT"/>
                        </a:rPr>
                        <a:t>$300,000.00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New Roofing</a:t>
                      </a:r>
                    </a:p>
                  </a:txBody>
                  <a:tcPr marL="9264" marR="9264" marT="926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$3.03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Futura Lt BT"/>
                        </a:rPr>
                        <a:t>$238,070.13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Upgrades, Cleaning, Inspection</a:t>
                      </a:r>
                    </a:p>
                  </a:txBody>
                  <a:tcPr marL="9264" marR="9264" marT="926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Futura Lt BT"/>
                        </a:rPr>
                        <a:t> 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Mechanical</a:t>
                      </a:r>
                    </a:p>
                  </a:txBody>
                  <a:tcPr marL="222346" marR="9264" marT="926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$17.98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$5,735,620.00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Electrical</a:t>
                      </a:r>
                    </a:p>
                  </a:txBody>
                  <a:tcPr marL="222346" marR="9264" marT="926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$8.06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$1,152,580.00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Plumbing</a:t>
                      </a:r>
                    </a:p>
                  </a:txBody>
                  <a:tcPr marL="222346" marR="9264" marT="926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$4.96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$436,480.00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57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Elevator Inspections, Repairs, and Upgrades</a:t>
                      </a:r>
                    </a:p>
                  </a:txBody>
                  <a:tcPr marL="9264" marR="9264" marT="926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sngStrike">
                          <a:latin typeface="Futura Lt BT"/>
                        </a:rPr>
                        <a:t>        </a:t>
                      </a:r>
                      <a:endParaRPr lang="en-US" sz="1600" b="0" i="0" u="none" strike="noStrike">
                        <a:latin typeface="Futura Lt BT"/>
                      </a:endParaRP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$95,000.00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All Interior Work</a:t>
                      </a:r>
                    </a:p>
                  </a:txBody>
                  <a:tcPr marL="9264" marR="9264" marT="926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$18.45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$10,147,500.00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3818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Total Rennovation Costs</a:t>
                      </a:r>
                    </a:p>
                  </a:txBody>
                  <a:tcPr marL="9264" marR="9264" marT="926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$28,830,250.13</a:t>
                      </a:r>
                    </a:p>
                  </a:txBody>
                  <a:tcPr marL="9264" marR="9264" marT="926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4073" y="1114723"/>
            <a:ext cx="42741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Outline</a:t>
            </a: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Introduction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Project Overview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E0E0E0"/>
                </a:solidFill>
              </a:rPr>
              <a:t>Analysis 1:  Developing the 	   	        Previous Facility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3928408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2:  Redesign of Deep Foundation System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3:  Composite Precast Panel Unit Implementation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9077709" y="3352800"/>
          <a:ext cx="7696200" cy="466725"/>
        </p:xfrm>
        <a:graphic>
          <a:graphicData uri="http://schemas.openxmlformats.org/drawingml/2006/table">
            <a:tbl>
              <a:tblPr/>
              <a:tblGrid>
                <a:gridCol w="4772891"/>
                <a:gridCol w="2923309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Total </a:t>
                      </a:r>
                      <a:r>
                        <a:rPr lang="en-US" sz="3000" b="1" i="0" u="none" strike="noStrike" dirty="0" smtClean="0">
                          <a:solidFill>
                            <a:srgbClr val="FFFFFF"/>
                          </a:solidFill>
                          <a:latin typeface="Futura Lt BT"/>
                        </a:rPr>
                        <a:t>Renovation </a:t>
                      </a:r>
                      <a:r>
                        <a:rPr lang="en-US" sz="3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Costs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$28,830,250.13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0" y="420469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E0E0E0"/>
                </a:solidFill>
                <a:latin typeface="Eras Demi ITC" pitchFamily="34" charset="0"/>
              </a:rPr>
              <a:t>Analysis 1:  Developing the Previous Facility</a:t>
            </a:r>
            <a:endParaRPr lang="en-US" sz="34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193000" y="1579602"/>
            <a:ext cx="548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Development Options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906000" y="1589136"/>
          <a:ext cx="7620000" cy="4049664"/>
        </p:xfrm>
        <a:graphic>
          <a:graphicData uri="http://schemas.openxmlformats.org/drawingml/2006/table">
            <a:tbl>
              <a:tblPr/>
              <a:tblGrid>
                <a:gridCol w="4114800"/>
                <a:gridCol w="2057400"/>
                <a:gridCol w="1447800"/>
              </a:tblGrid>
              <a:tr h="21431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SCHEDULE</a:t>
                      </a:r>
                    </a:p>
                  </a:txBody>
                  <a:tcPr marL="9264" marR="9264" marT="926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7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4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Demolition</a:t>
                      </a:r>
                    </a:p>
                  </a:txBody>
                  <a:tcPr marL="9264" marR="9264" marT="926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Futura Lt BT"/>
                        </a:rPr>
                        <a:t> </a:t>
                      </a:r>
                    </a:p>
                  </a:txBody>
                  <a:tcPr marL="9264" marR="9264" marT="92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Futura Lt BT"/>
                        </a:rPr>
                        <a:t> </a:t>
                      </a:r>
                    </a:p>
                  </a:txBody>
                  <a:tcPr marL="9264" marR="9264" marT="9264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Futura Lt BT"/>
                        </a:rPr>
                        <a:t>Item</a:t>
                      </a:r>
                    </a:p>
                  </a:txBody>
                  <a:tcPr marL="9264" marR="9264" marT="926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Futura Lt BT"/>
                        </a:rPr>
                        <a:t>Daily Output (SF/Day)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Futura Lt BT"/>
                        </a:rPr>
                        <a:t>Total Duration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Demolition (All)</a:t>
                      </a:r>
                    </a:p>
                  </a:txBody>
                  <a:tcPr marL="9264" marR="9264" marT="926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500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Futura Lt BT"/>
                        </a:rPr>
                        <a:t>55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264" marR="9264" marT="926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7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7CC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Rennovation</a:t>
                      </a:r>
                    </a:p>
                  </a:txBody>
                  <a:tcPr marL="9264" marR="9264" marT="926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264" marR="9264" marT="92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264" marR="9264" marT="9264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Item</a:t>
                      </a:r>
                    </a:p>
                  </a:txBody>
                  <a:tcPr marL="9264" marR="9264" marT="926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Daily Output (SF/Day)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Futura Lt BT"/>
                        </a:rPr>
                        <a:t>Total Duration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Replacement Windows</a:t>
                      </a:r>
                    </a:p>
                  </a:txBody>
                  <a:tcPr marL="9264" marR="9264" marT="926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sngStrike">
                          <a:latin typeface="Futura Lt BT"/>
                        </a:rPr>
                        <a:t>        </a:t>
                      </a:r>
                      <a:endParaRPr lang="en-US" sz="1600" b="0" i="0" u="none" strike="noStrike">
                        <a:latin typeface="Futura Lt BT"/>
                      </a:endParaRP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Futura Lt BT"/>
                        </a:rPr>
                        <a:t>10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New Roofing</a:t>
                      </a:r>
                    </a:p>
                  </a:txBody>
                  <a:tcPr marL="9264" marR="9264" marT="926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50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Futura Lt BT"/>
                        </a:rPr>
                        <a:t>20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Upgrades, Cleaning, Inspection</a:t>
                      </a:r>
                    </a:p>
                  </a:txBody>
                  <a:tcPr marL="9264" marR="9264" marT="926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Futura Lt BT"/>
                        </a:rPr>
                        <a:t> 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Mechanical</a:t>
                      </a:r>
                    </a:p>
                  </a:txBody>
                  <a:tcPr marL="222346" marR="9264" marT="926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200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Futura Lt BT"/>
                        </a:rPr>
                        <a:t>28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Electrical</a:t>
                      </a:r>
                    </a:p>
                  </a:txBody>
                  <a:tcPr marL="222346" marR="9264" marT="926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250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Futura Lt BT"/>
                        </a:rPr>
                        <a:t>22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Plumbing</a:t>
                      </a:r>
                    </a:p>
                  </a:txBody>
                  <a:tcPr marL="222346" marR="9264" marT="926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415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Futura Lt BT"/>
                        </a:rPr>
                        <a:t>13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Elevator Inspections, Repairs, and Upgrades</a:t>
                      </a:r>
                    </a:p>
                  </a:txBody>
                  <a:tcPr marL="9264" marR="9264" marT="926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sngStrike">
                          <a:latin typeface="Futura Lt BT"/>
                        </a:rPr>
                        <a:t>        </a:t>
                      </a:r>
                      <a:endParaRPr lang="en-US" sz="1600" b="0" i="0" u="none" strike="noStrike">
                        <a:latin typeface="Futura Lt BT"/>
                      </a:endParaRP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Futura Lt BT"/>
                        </a:rPr>
                        <a:t>5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All Interior Work</a:t>
                      </a:r>
                    </a:p>
                  </a:txBody>
                  <a:tcPr marL="9264" marR="9264" marT="926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610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Futura Lt BT"/>
                        </a:rPr>
                        <a:t>90</a:t>
                      </a:r>
                    </a:p>
                  </a:txBody>
                  <a:tcPr marL="9264" marR="9264" marT="9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4313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Total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latin typeface="Futura Lt BT"/>
                        </a:rPr>
                        <a:t>Rennovation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 Schedule</a:t>
                      </a:r>
                    </a:p>
                  </a:txBody>
                  <a:tcPr marL="9264" marR="9264" marT="926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243</a:t>
                      </a:r>
                    </a:p>
                  </a:txBody>
                  <a:tcPr marL="9264" marR="9264" marT="926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972800" y="1066800"/>
            <a:ext cx="548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Initial Schedule Development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88400" y="2252008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Develop to Sell</a:t>
            </a:r>
          </a:p>
          <a:p>
            <a:pPr marL="514350" indent="-514350">
              <a:buAutoNum type="arabicParenR"/>
            </a:pPr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Develop to Run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1000509" y="3695700"/>
          <a:ext cx="5410200" cy="1257300"/>
        </p:xfrm>
        <a:graphic>
          <a:graphicData uri="http://schemas.openxmlformats.org/drawingml/2006/table">
            <a:tbl>
              <a:tblPr/>
              <a:tblGrid>
                <a:gridCol w="3801761"/>
                <a:gridCol w="1608439"/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DEVELOP TO RUN SUMMARY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7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Sale Price @ 10</a:t>
                      </a:r>
                      <a:r>
                        <a:rPr lang="en-US" sz="2000" b="0" i="0" u="none" strike="noStrike" baseline="30000">
                          <a:latin typeface="Futura Lt BT"/>
                        </a:rPr>
                        <a:t>th</a:t>
                      </a:r>
                      <a:r>
                        <a:rPr lang="en-US" sz="2000" b="0" i="0" u="none" strike="noStrike">
                          <a:latin typeface="Futura Lt BT"/>
                        </a:rPr>
                        <a:t> year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Futura Lt BT"/>
                        </a:rPr>
                        <a:t>$144,325,571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Return on Investment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$99,850,097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Internal Rate of Return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Futura Lt BT"/>
                        </a:rPr>
                        <a:t>32%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287000" y="1219200"/>
          <a:ext cx="6635750" cy="2200275"/>
        </p:xfrm>
        <a:graphic>
          <a:graphicData uri="http://schemas.openxmlformats.org/drawingml/2006/table">
            <a:tbl>
              <a:tblPr/>
              <a:tblGrid>
                <a:gridCol w="4481285"/>
                <a:gridCol w="2154465"/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DEVELOP TO SELL SUMMARY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7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Total Design and Construction Costs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$34,475,474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Net Development Return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$94,238,703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Gross Residual 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$59,763,229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Sale Price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$126,799,059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Land Value</a:t>
                      </a:r>
                      <a:r>
                        <a:rPr lang="en-US" sz="2000" b="0" i="0" u="none" strike="noStrike" baseline="30000">
                          <a:latin typeface="Futura Lt BT"/>
                        </a:rPr>
                        <a:t>1</a:t>
                      </a:r>
                      <a:endParaRPr lang="en-US" sz="2000" b="0" i="0" u="none" strike="noStrike">
                        <a:latin typeface="Futura Lt B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$1,915,000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Return on Investment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Futura Lt BT"/>
                        </a:rPr>
                        <a:t>$92,323,585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74073" y="1114723"/>
            <a:ext cx="42741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Outline</a:t>
            </a: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Introduction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Project Overview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E0E0E0"/>
                </a:solidFill>
              </a:rPr>
              <a:t>Analysis 1:  Developing the 	   	        Previous Facility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3928408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2:  Redesign of Deep Foundation System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3:  Composite Precast Panel Unit Implementation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0287000" y="3200400"/>
          <a:ext cx="6858000" cy="466725"/>
        </p:xfrm>
        <a:graphic>
          <a:graphicData uri="http://schemas.openxmlformats.org/drawingml/2006/table">
            <a:tbl>
              <a:tblPr/>
              <a:tblGrid>
                <a:gridCol w="5629701"/>
                <a:gridCol w="1228299"/>
              </a:tblGrid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Total Renovation Schedule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243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0" y="420469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E0E0E0"/>
                </a:solidFill>
                <a:latin typeface="Eras Demi ITC" pitchFamily="34" charset="0"/>
              </a:rPr>
              <a:t>Analysis 1:  Developing the Previous Facility</a:t>
            </a:r>
            <a:endParaRPr lang="en-US" sz="34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972800" y="1579602"/>
            <a:ext cx="548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Development Options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0" y="2252008"/>
            <a:ext cx="472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Develop to Sell</a:t>
            </a:r>
          </a:p>
          <a:p>
            <a:pPr marL="514350" indent="-514350">
              <a:buAutoNum type="arabicParenR"/>
            </a:pPr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Develop to Run</a:t>
            </a:r>
          </a:p>
          <a:p>
            <a:pPr marL="514350" indent="-514350">
              <a:buAutoNum type="arabicParenR"/>
            </a:pPr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Partially Develop to Run</a:t>
            </a:r>
          </a:p>
          <a:p>
            <a:pPr marL="514350" indent="-514350">
              <a:buAutoNum type="arabicParenR"/>
            </a:pPr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Develop to Lease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0193000" y="1600200"/>
          <a:ext cx="6089650" cy="1257300"/>
        </p:xfrm>
        <a:graphic>
          <a:graphicData uri="http://schemas.openxmlformats.org/drawingml/2006/table">
            <a:tbl>
              <a:tblPr/>
              <a:tblGrid>
                <a:gridCol w="4385898"/>
                <a:gridCol w="1703752"/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PARTIALLY DEVELOP TO RUN SUMMARY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7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Sale Price @ 10</a:t>
                      </a:r>
                      <a:r>
                        <a:rPr lang="en-US" sz="2000" b="0" i="0" u="none" strike="noStrike" baseline="30000">
                          <a:latin typeface="Futura Lt BT"/>
                        </a:rPr>
                        <a:t>th</a:t>
                      </a:r>
                      <a:r>
                        <a:rPr lang="en-US" sz="2000" b="0" i="0" u="none" strike="noStrike">
                          <a:latin typeface="Futura Lt BT"/>
                        </a:rPr>
                        <a:t> year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$74,264,614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Return on Investment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$50,117,002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Internal Rate of Return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Futura Lt BT"/>
                        </a:rPr>
                        <a:t>31%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0193000" y="3619500"/>
          <a:ext cx="6172200" cy="1257300"/>
        </p:xfrm>
        <a:graphic>
          <a:graphicData uri="http://schemas.openxmlformats.org/drawingml/2006/table">
            <a:tbl>
              <a:tblPr/>
              <a:tblGrid>
                <a:gridCol w="4337220"/>
                <a:gridCol w="1834980"/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DEVELOP TO LEASE SUMMARY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7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Sale Price @ 10</a:t>
                      </a:r>
                      <a:r>
                        <a:rPr lang="en-US" sz="2000" b="0" i="0" u="none" strike="noStrike" baseline="30000">
                          <a:latin typeface="Futura Lt BT"/>
                        </a:rPr>
                        <a:t>th</a:t>
                      </a:r>
                      <a:r>
                        <a:rPr lang="en-US" sz="2000" b="0" i="0" u="none" strike="noStrike">
                          <a:latin typeface="Futura Lt BT"/>
                        </a:rPr>
                        <a:t> year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$69,925,736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Return on Investment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$35,450,262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Internal Rate of Return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Futura Lt BT"/>
                        </a:rPr>
                        <a:t>25%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4073" y="1114723"/>
            <a:ext cx="42741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Outline</a:t>
            </a: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Introduction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Project Overview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E0E0E0"/>
                </a:solidFill>
              </a:rPr>
              <a:t>Analysis 1:  Developing the 	   	        Previous Facility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928408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2:  Redesign of Deep Foundation System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3:  Composite Precast Panel Unit Implementation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0" y="420469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E0E0E0"/>
                </a:solidFill>
                <a:latin typeface="Eras Demi ITC" pitchFamily="34" charset="0"/>
              </a:rPr>
              <a:t>Analysis 1:  Developing the Previous Facility</a:t>
            </a:r>
            <a:endParaRPr lang="en-US" sz="34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44200" y="1295400"/>
            <a:ext cx="601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Conclusion and Recommendations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72800" y="1884402"/>
            <a:ext cx="723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000" dirty="0" smtClean="0">
                <a:solidFill>
                  <a:srgbClr val="E0E0E0"/>
                </a:solidFill>
                <a:latin typeface="Eras Light ITC" pitchFamily="34" charset="0"/>
              </a:rPr>
              <a:t> Financial times may be tough; however, the right development may be a worthy investment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 smtClean="0">
                <a:solidFill>
                  <a:srgbClr val="E0E0E0"/>
                </a:solidFill>
                <a:latin typeface="Eras Light ITC" pitchFamily="34" charset="0"/>
              </a:rPr>
              <a:t> Partially Develop to Run</a:t>
            </a:r>
          </a:p>
          <a:p>
            <a:pPr lvl="1">
              <a:buFont typeface="Wingdings" pitchFamily="2" charset="2"/>
              <a:buChar char="§"/>
            </a:pPr>
            <a:r>
              <a:rPr lang="en-US" sz="3000" dirty="0" smtClean="0">
                <a:solidFill>
                  <a:srgbClr val="E0E0E0"/>
                </a:solidFill>
                <a:latin typeface="Eras Light ITC" pitchFamily="34" charset="0"/>
              </a:rPr>
              <a:t>Construction Costs Low</a:t>
            </a:r>
          </a:p>
          <a:p>
            <a:pPr lvl="1">
              <a:buFont typeface="Wingdings" pitchFamily="2" charset="2"/>
              <a:buChar char="§"/>
            </a:pPr>
            <a:r>
              <a:rPr lang="en-US" sz="3000" dirty="0" smtClean="0">
                <a:solidFill>
                  <a:srgbClr val="E0E0E0"/>
                </a:solidFill>
                <a:latin typeface="Eras Light ITC" pitchFamily="34" charset="0"/>
              </a:rPr>
              <a:t>WCHS is capable of management</a:t>
            </a:r>
          </a:p>
          <a:p>
            <a:pPr lvl="1">
              <a:buFont typeface="Wingdings" pitchFamily="2" charset="2"/>
              <a:buChar char="§"/>
            </a:pPr>
            <a:r>
              <a:rPr lang="en-US" sz="3000" dirty="0" smtClean="0">
                <a:solidFill>
                  <a:srgbClr val="E0E0E0"/>
                </a:solidFill>
                <a:latin typeface="Eras Light ITC" pitchFamily="34" charset="0"/>
              </a:rPr>
              <a:t> Help repay bonds on new medical center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4073" y="1114723"/>
            <a:ext cx="42741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Outline</a:t>
            </a: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Introduction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Project Overview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E0E0E0"/>
                </a:solidFill>
              </a:rPr>
              <a:t>Analysis 1:  Developing the 	   	        Previous Facility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3928408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2:  Redesign of Deep Foundation System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3:  Composite Precast Panel Unit Implementation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0" y="420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E0E0E0"/>
                </a:solidFill>
                <a:latin typeface="Eras Demi ITC" pitchFamily="34" charset="0"/>
              </a:rPr>
              <a:t>Analysis 2</a:t>
            </a:r>
            <a:endParaRPr lang="en-US" sz="36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2200" y="1143000"/>
            <a:ext cx="7315200" cy="43434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372600" y="140214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E0E0E0"/>
                </a:solidFill>
                <a:latin typeface="Eras Demi ITC" pitchFamily="34" charset="0"/>
              </a:rPr>
              <a:t>Redesign of Deep Foundation System</a:t>
            </a:r>
            <a:endParaRPr lang="en-US" sz="48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0" y="35357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E0E0E0"/>
                </a:solidFill>
                <a:latin typeface="Eras Demi ITC" pitchFamily="34" charset="0"/>
              </a:rPr>
              <a:t>Structural Breadth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0" y="420469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E0E0E0"/>
                </a:solidFill>
                <a:latin typeface="Eras Demi ITC" pitchFamily="34" charset="0"/>
              </a:rPr>
              <a:t>Analysis 2:  Redesign of Deep Foundation</a:t>
            </a:r>
            <a:endParaRPr lang="en-US" sz="34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82200" y="11430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Problem:</a:t>
            </a:r>
          </a:p>
          <a:p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	</a:t>
            </a: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Current deep foundation system, 150 caissons, 	has created multiple issues because of 	subsurface rock conditions and the inability for 	the entire caisson to rest on adequate bearing 	rock.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29800" y="3701296"/>
            <a:ext cx="7467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Goals:</a:t>
            </a:r>
          </a:p>
          <a:p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	</a:t>
            </a: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Develop a more appropriate system that meets 	or exceeds all contract specifications while 	reducing costs. </a:t>
            </a:r>
            <a:endParaRPr lang="en-US" sz="3000" b="1" dirty="0" smtClean="0">
              <a:solidFill>
                <a:srgbClr val="E0E0E0"/>
              </a:solidFill>
              <a:latin typeface="Eras Light IT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1250" t="18000" r="33750" b="10000"/>
          <a:stretch>
            <a:fillRect/>
          </a:stretch>
        </p:blipFill>
        <p:spPr bwMode="auto">
          <a:xfrm>
            <a:off x="21031200" y="15240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74073" y="1114723"/>
            <a:ext cx="42741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Outline</a:t>
            </a: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Introduction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Project Overview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Analysis 1:  Developing the 	   	        Previous Facility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3928408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0E0E0"/>
                </a:solidFill>
              </a:rPr>
              <a:t>Analysis 2:  Redesign of Deep Foundation System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3:  Composite Precast Panel Unit Implementation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0" y="420469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E0E0E0"/>
                </a:solidFill>
                <a:latin typeface="Eras Demi ITC" pitchFamily="34" charset="0"/>
              </a:rPr>
              <a:t>Analysis 2:  Redesign of Deep Foundation</a:t>
            </a:r>
            <a:endParaRPr lang="en-US" sz="34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073" y="1114723"/>
            <a:ext cx="42741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Outline</a:t>
            </a: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Introduction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Project Overview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Analysis 1:  Developing the 	   	        Previous Facility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928408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0E0E0"/>
                </a:solidFill>
              </a:rPr>
              <a:t>Analysis 2:  Redesign of Deep Foundation System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3:  Composite Precast Panel Unit Implementation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44200" y="1143000"/>
            <a:ext cx="601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Initial Alternate Foundation Analysis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53800" y="1752600"/>
            <a:ext cx="472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Mat Foundation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Piles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End Bearing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Friction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3000" b="1" dirty="0" err="1" smtClean="0">
                <a:solidFill>
                  <a:srgbClr val="E0E0E0"/>
                </a:solidFill>
                <a:latin typeface="Eras Light ITC" pitchFamily="34" charset="0"/>
              </a:rPr>
              <a:t>Geopiers</a:t>
            </a:r>
            <a:endParaRPr lang="en-US" sz="3000" b="1" dirty="0" smtClean="0">
              <a:solidFill>
                <a:srgbClr val="E0E0E0"/>
              </a:solidFill>
              <a:latin typeface="Eras Light ITC" pitchFamily="34" charset="0"/>
            </a:endParaRPr>
          </a:p>
          <a:p>
            <a:pPr marL="514350" indent="-514350">
              <a:buFont typeface="Wingdings" pitchFamily="2" charset="2"/>
              <a:buChar char="§"/>
            </a:pPr>
            <a:r>
              <a:rPr lang="en-US" sz="3000" b="1" dirty="0" err="1" smtClean="0">
                <a:solidFill>
                  <a:srgbClr val="E0E0E0"/>
                </a:solidFill>
                <a:latin typeface="Eras Light ITC" pitchFamily="34" charset="0"/>
              </a:rPr>
              <a:t>Minipiles</a:t>
            </a:r>
            <a:endParaRPr lang="en-US" sz="3000" b="1" dirty="0" smtClean="0">
              <a:solidFill>
                <a:srgbClr val="E0E0E0"/>
              </a:solidFill>
              <a:latin typeface="Eras Light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0" y="420469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E0E0E0"/>
                </a:solidFill>
                <a:latin typeface="Eras Demi ITC" pitchFamily="34" charset="0"/>
              </a:rPr>
              <a:t>Analysis 2:  Redesign of Deep Foundation</a:t>
            </a:r>
            <a:endParaRPr lang="en-US" sz="34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 l="20000" t="48000" r="54375" b="28000"/>
          <a:stretch>
            <a:fillRect/>
          </a:stretch>
        </p:blipFill>
        <p:spPr bwMode="auto">
          <a:xfrm>
            <a:off x="9601200" y="3200400"/>
            <a:ext cx="3124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 l="48750" t="48000" r="26875" b="27000"/>
          <a:stretch>
            <a:fillRect/>
          </a:stretch>
        </p:blipFill>
        <p:spPr bwMode="auto">
          <a:xfrm>
            <a:off x="13182600" y="2057400"/>
            <a:ext cx="297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9982200" y="1143000"/>
            <a:ext cx="746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E0E0E0"/>
                </a:solidFill>
                <a:latin typeface="Eras Light ITC" pitchFamily="34" charset="0"/>
              </a:rPr>
              <a:t>Minipile</a:t>
            </a:r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 Deep Foundation System Design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30200" y="3962400"/>
            <a:ext cx="1752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2 </a:t>
            </a:r>
            <a:r>
              <a:rPr lang="en-US" sz="2500" dirty="0" err="1" smtClean="0">
                <a:solidFill>
                  <a:srgbClr val="E0E0E0"/>
                </a:solidFill>
                <a:latin typeface="Eras Light ITC" pitchFamily="34" charset="0"/>
              </a:rPr>
              <a:t>minipiles</a:t>
            </a:r>
            <a:endParaRPr lang="en-US" sz="2500" dirty="0" smtClean="0">
              <a:solidFill>
                <a:srgbClr val="E0E0E0"/>
              </a:solidFill>
              <a:latin typeface="Eras Light ITC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4 </a:t>
            </a:r>
            <a:r>
              <a:rPr lang="en-US" sz="2500" dirty="0" err="1" smtClean="0">
                <a:solidFill>
                  <a:srgbClr val="E0E0E0"/>
                </a:solidFill>
                <a:latin typeface="Eras Light ITC" pitchFamily="34" charset="0"/>
              </a:rPr>
              <a:t>minipiles</a:t>
            </a:r>
            <a:endParaRPr lang="en-US" sz="2500" dirty="0" smtClean="0">
              <a:solidFill>
                <a:srgbClr val="E0E0E0"/>
              </a:solidFill>
              <a:latin typeface="Eras Light ITC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5 </a:t>
            </a:r>
            <a:r>
              <a:rPr lang="en-US" sz="2500" dirty="0" err="1" smtClean="0">
                <a:solidFill>
                  <a:srgbClr val="E0E0E0"/>
                </a:solidFill>
                <a:latin typeface="Eras Light ITC" pitchFamily="34" charset="0"/>
              </a:rPr>
              <a:t>minipiles</a:t>
            </a:r>
            <a:endParaRPr lang="en-US" sz="2500" dirty="0" smtClean="0">
              <a:solidFill>
                <a:srgbClr val="E0E0E0"/>
              </a:solidFill>
              <a:latin typeface="Eras Light IT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06600" y="3962400"/>
            <a:ext cx="1752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6 </a:t>
            </a:r>
            <a:r>
              <a:rPr lang="en-US" sz="2500" dirty="0" err="1" smtClean="0">
                <a:solidFill>
                  <a:srgbClr val="E0E0E0"/>
                </a:solidFill>
                <a:latin typeface="Eras Light ITC" pitchFamily="34" charset="0"/>
              </a:rPr>
              <a:t>minipiles</a:t>
            </a:r>
            <a:endParaRPr lang="en-US" sz="2500" dirty="0" smtClean="0">
              <a:solidFill>
                <a:srgbClr val="E0E0E0"/>
              </a:solidFill>
              <a:latin typeface="Eras Light ITC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8 </a:t>
            </a:r>
            <a:r>
              <a:rPr lang="en-US" sz="2500" dirty="0" err="1" smtClean="0">
                <a:solidFill>
                  <a:srgbClr val="E0E0E0"/>
                </a:solidFill>
                <a:latin typeface="Eras Light ITC" pitchFamily="34" charset="0"/>
              </a:rPr>
              <a:t>minipiles</a:t>
            </a:r>
            <a:endParaRPr lang="en-US" sz="2500" dirty="0" smtClean="0">
              <a:solidFill>
                <a:srgbClr val="E0E0E0"/>
              </a:solidFill>
              <a:latin typeface="Eras Light IT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77400" y="1877705"/>
            <a:ext cx="3429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250 kips per pile</a:t>
            </a:r>
          </a:p>
          <a:p>
            <a:pPr>
              <a:buFont typeface="Wingdings" pitchFamily="2" charset="2"/>
              <a:buChar char="§"/>
            </a:pP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 5 inch diameter</a:t>
            </a:r>
          </a:p>
          <a:p>
            <a:pPr>
              <a:buFont typeface="Wingdings" pitchFamily="2" charset="2"/>
              <a:buChar char="§"/>
            </a:pP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 10 foot rock socket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26200" y="1143000"/>
            <a:ext cx="746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Schedule Review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8973800" y="1828800"/>
          <a:ext cx="7823200" cy="2819400"/>
        </p:xfrm>
        <a:graphic>
          <a:graphicData uri="http://schemas.openxmlformats.org/drawingml/2006/table">
            <a:tbl>
              <a:tblPr/>
              <a:tblGrid>
                <a:gridCol w="2230775"/>
                <a:gridCol w="1146369"/>
                <a:gridCol w="1068912"/>
                <a:gridCol w="2013894"/>
                <a:gridCol w="1363250"/>
              </a:tblGrid>
              <a:tr h="20955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SCHEDULE COMPARISON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Construction Time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System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Quantity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Futura Lt BT"/>
                        </a:rPr>
                        <a:t>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Output (Unit/Day)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Total (Days)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Caissons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150.0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Caissons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103.0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Minipiles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532.0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Minipiles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11.0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53.2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Difference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49.8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Futura Lt BT"/>
                        </a:rPr>
                        <a:t>%</a:t>
                      </a:r>
                      <a:r>
                        <a:rPr lang="en-US" sz="2000" b="1" i="0" u="none" strike="noStrike" baseline="0" dirty="0" smtClean="0">
                          <a:solidFill>
                            <a:srgbClr val="FFFFFF"/>
                          </a:solidFill>
                          <a:latin typeface="Futura Lt BT"/>
                        </a:rPr>
                        <a:t> Reduction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Futura Lt B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48.3%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74073" y="1114723"/>
            <a:ext cx="42741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Outline</a:t>
            </a: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Introduction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Project Overview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Analysis 1:  Developing the 	   	        Previous Facility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3928408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0E0E0"/>
                </a:solidFill>
              </a:rPr>
              <a:t>Analysis 2:  Redesign of Deep Foundation System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3:  Composite Precast Panel Unit Implementation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0040600" y="2971800"/>
          <a:ext cx="5715000" cy="466725"/>
        </p:xfrm>
        <a:graphic>
          <a:graphicData uri="http://schemas.openxmlformats.org/drawingml/2006/table">
            <a:tbl>
              <a:tblPr/>
              <a:tblGrid>
                <a:gridCol w="4038600"/>
                <a:gridCol w="167640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% </a:t>
                      </a:r>
                      <a:r>
                        <a:rPr lang="en-US" sz="3000" b="1" i="0" u="none" strike="noStrike" dirty="0" smtClean="0">
                          <a:solidFill>
                            <a:srgbClr val="FFFFFF"/>
                          </a:solidFill>
                          <a:latin typeface="Futura Lt BT"/>
                        </a:rPr>
                        <a:t>Reduction</a:t>
                      </a:r>
                      <a:endParaRPr lang="en-US" sz="3000" b="1" i="0" u="none" strike="noStrike" dirty="0">
                        <a:solidFill>
                          <a:srgbClr val="FFFFFF"/>
                        </a:solidFill>
                        <a:latin typeface="Futura Lt B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48.3%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9525002" y="1828800"/>
          <a:ext cx="8305797" cy="3200400"/>
        </p:xfrm>
        <a:graphic>
          <a:graphicData uri="http://schemas.openxmlformats.org/drawingml/2006/table">
            <a:tbl>
              <a:tblPr/>
              <a:tblGrid>
                <a:gridCol w="1605582"/>
                <a:gridCol w="1559266"/>
                <a:gridCol w="1559266"/>
                <a:gridCol w="1590144"/>
                <a:gridCol w="1991539"/>
              </a:tblGrid>
              <a:tr h="40157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COST COMPARISON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09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System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Labor ($)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Material ($)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Equipment ($)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4015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Caissons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$759,826.61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$295,632.12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Futura Lt BT"/>
                        </a:rPr>
                        <a:t>$798,114.90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Futura Lt BT"/>
                        </a:rPr>
                        <a:t>$1,853,573.62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5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5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Mininpiles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$520,383.27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latin typeface="Futura Lt BT"/>
                        </a:rPr>
                        <a:t>$203,568.88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$585,336.19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$1,440,217.16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571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Difference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$413,356.46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01571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% Reduction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22.3%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0" y="420469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E0E0E0"/>
                </a:solidFill>
                <a:latin typeface="Eras Demi ITC" pitchFamily="34" charset="0"/>
              </a:rPr>
              <a:t>Analysis 2:  Redesign of Deep Foundation</a:t>
            </a:r>
            <a:endParaRPr lang="en-US" sz="34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82200" y="1143000"/>
            <a:ext cx="746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Budget Review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073" y="1114723"/>
            <a:ext cx="42741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Outline</a:t>
            </a: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Introduction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Project Overview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Analysis 1:  Developing the 	   	        Previous Facility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3928408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0E0E0"/>
                </a:solidFill>
              </a:rPr>
              <a:t>Analysis 2:  Redesign of Deep Foundation System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3:  Composite Precast Panel Unit Implementation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26200" y="1143000"/>
            <a:ext cx="746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Schedule Review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8973800" y="1828800"/>
          <a:ext cx="7823200" cy="2819400"/>
        </p:xfrm>
        <a:graphic>
          <a:graphicData uri="http://schemas.openxmlformats.org/drawingml/2006/table">
            <a:tbl>
              <a:tblPr/>
              <a:tblGrid>
                <a:gridCol w="2230775"/>
                <a:gridCol w="1146369"/>
                <a:gridCol w="1068912"/>
                <a:gridCol w="2013894"/>
                <a:gridCol w="1363250"/>
              </a:tblGrid>
              <a:tr h="20955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SCHEDULE COMPARISON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Construction Time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System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Quantity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Futura Lt BT"/>
                        </a:rPr>
                        <a:t>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Output (Unit/Day)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Total (Days)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Caissons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150.0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Caissons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103.0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Minipiles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532.0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Minipiles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11.0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53.2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Difference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49.8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Futura Lt BT"/>
                        </a:rPr>
                        <a:t>%</a:t>
                      </a:r>
                      <a:r>
                        <a:rPr lang="en-US" sz="2000" b="1" i="0" u="none" strike="noStrike" baseline="0" dirty="0" smtClean="0">
                          <a:solidFill>
                            <a:srgbClr val="FFFFFF"/>
                          </a:solidFill>
                          <a:latin typeface="Futura Lt BT"/>
                        </a:rPr>
                        <a:t> Reduction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Futura Lt B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48.3%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0040600" y="2971800"/>
          <a:ext cx="5715000" cy="466725"/>
        </p:xfrm>
        <a:graphic>
          <a:graphicData uri="http://schemas.openxmlformats.org/drawingml/2006/table">
            <a:tbl>
              <a:tblPr/>
              <a:tblGrid>
                <a:gridCol w="4038600"/>
                <a:gridCol w="167640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% </a:t>
                      </a:r>
                      <a:r>
                        <a:rPr lang="en-US" sz="3000" b="1" i="0" u="none" strike="noStrike" dirty="0" smtClean="0">
                          <a:solidFill>
                            <a:srgbClr val="FFFFFF"/>
                          </a:solidFill>
                          <a:latin typeface="Futura Lt BT"/>
                        </a:rPr>
                        <a:t>Reduction</a:t>
                      </a:r>
                      <a:endParaRPr lang="en-US" sz="3000" b="1" i="0" u="none" strike="noStrike" dirty="0">
                        <a:solidFill>
                          <a:srgbClr val="FFFFFF"/>
                        </a:solidFill>
                        <a:latin typeface="Futura Lt B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48.3%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0744200" y="2971800"/>
          <a:ext cx="5715000" cy="466725"/>
        </p:xfrm>
        <a:graphic>
          <a:graphicData uri="http://schemas.openxmlformats.org/drawingml/2006/table">
            <a:tbl>
              <a:tblPr/>
              <a:tblGrid>
                <a:gridCol w="4038600"/>
                <a:gridCol w="167640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% </a:t>
                      </a:r>
                      <a:r>
                        <a:rPr lang="en-US" sz="3000" b="1" i="0" u="none" strike="noStrike" dirty="0" smtClean="0">
                          <a:solidFill>
                            <a:srgbClr val="FFFFFF"/>
                          </a:solidFill>
                          <a:latin typeface="Futura Lt BT"/>
                        </a:rPr>
                        <a:t>Reduction</a:t>
                      </a:r>
                      <a:endParaRPr lang="en-US" sz="3000" b="1" i="0" u="none" strike="noStrike" dirty="0">
                        <a:solidFill>
                          <a:srgbClr val="FFFFFF"/>
                        </a:solidFill>
                        <a:latin typeface="Futura Lt B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 smtClean="0">
                          <a:solidFill>
                            <a:srgbClr val="FFFFFF"/>
                          </a:solidFill>
                          <a:latin typeface="Futura Lt BT"/>
                        </a:rPr>
                        <a:t>22.3</a:t>
                      </a:r>
                      <a:r>
                        <a:rPr lang="en-US" sz="3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0" y="420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E0E0E0"/>
                </a:solidFill>
                <a:latin typeface="Eras Demi ITC" pitchFamily="34" charset="0"/>
              </a:rPr>
              <a:t>Presentation Outline</a:t>
            </a:r>
            <a:endParaRPr lang="en-US" sz="36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0" y="1038377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400" dirty="0" smtClean="0">
                <a:solidFill>
                  <a:srgbClr val="E0E0E0"/>
                </a:solidFill>
                <a:latin typeface="Eras Light ITC" pitchFamily="34" charset="0"/>
              </a:rPr>
              <a:t>Project Introduction</a:t>
            </a:r>
          </a:p>
          <a:p>
            <a:pPr>
              <a:buFont typeface="Wingdings" pitchFamily="2" charset="2"/>
              <a:buChar char="Ø"/>
            </a:pPr>
            <a:r>
              <a:rPr lang="en-US" sz="3400" dirty="0" smtClean="0">
                <a:solidFill>
                  <a:srgbClr val="E0E0E0"/>
                </a:solidFill>
                <a:latin typeface="Eras Light ITC" pitchFamily="34" charset="0"/>
              </a:rPr>
              <a:t>Project Overview and Background</a:t>
            </a:r>
          </a:p>
          <a:p>
            <a:pPr>
              <a:buFont typeface="Wingdings" pitchFamily="2" charset="2"/>
              <a:buChar char="Ø"/>
            </a:pPr>
            <a:r>
              <a:rPr lang="en-US" sz="3400" b="1" dirty="0" smtClean="0">
                <a:solidFill>
                  <a:srgbClr val="E0E0E0"/>
                </a:solidFill>
                <a:latin typeface="Eras Light ITC" pitchFamily="34" charset="0"/>
              </a:rPr>
              <a:t>Analysis 1:  </a:t>
            </a:r>
            <a:r>
              <a:rPr lang="en-US" sz="3400" dirty="0" smtClean="0">
                <a:solidFill>
                  <a:srgbClr val="E0E0E0"/>
                </a:solidFill>
                <a:latin typeface="Eras Light ITC" pitchFamily="34" charset="0"/>
              </a:rPr>
              <a:t>Developing the Previous Facilities</a:t>
            </a:r>
          </a:p>
          <a:p>
            <a:pPr>
              <a:buFont typeface="Wingdings" pitchFamily="2" charset="2"/>
              <a:buChar char="Ø"/>
            </a:pPr>
            <a:r>
              <a:rPr lang="en-US" sz="3400" b="1" dirty="0" smtClean="0">
                <a:solidFill>
                  <a:srgbClr val="E0E0E0"/>
                </a:solidFill>
                <a:latin typeface="Eras Light ITC" pitchFamily="34" charset="0"/>
              </a:rPr>
              <a:t>Analysis 2:  </a:t>
            </a:r>
            <a:r>
              <a:rPr lang="en-US" sz="3400" dirty="0" smtClean="0">
                <a:solidFill>
                  <a:srgbClr val="E0E0E0"/>
                </a:solidFill>
                <a:latin typeface="Eras Light ITC" pitchFamily="34" charset="0"/>
              </a:rPr>
              <a:t>Redesign of the Deep Foundation 		      System</a:t>
            </a:r>
          </a:p>
          <a:p>
            <a:pPr>
              <a:buFont typeface="Wingdings" pitchFamily="2" charset="2"/>
              <a:buChar char="Ø"/>
            </a:pPr>
            <a:r>
              <a:rPr lang="en-US" sz="3400" b="1" dirty="0" smtClean="0">
                <a:solidFill>
                  <a:srgbClr val="E0E0E0"/>
                </a:solidFill>
                <a:latin typeface="Eras Light ITC" pitchFamily="34" charset="0"/>
              </a:rPr>
              <a:t>Analysis 3:  </a:t>
            </a:r>
            <a:r>
              <a:rPr lang="en-US" sz="3400" dirty="0" smtClean="0">
                <a:solidFill>
                  <a:srgbClr val="E0E0E0"/>
                </a:solidFill>
                <a:latin typeface="Eras Light ITC" pitchFamily="34" charset="0"/>
              </a:rPr>
              <a:t>Composite Precast Panel Unit 			      Implementation</a:t>
            </a:r>
          </a:p>
          <a:p>
            <a:pPr>
              <a:buFont typeface="Wingdings" pitchFamily="2" charset="2"/>
              <a:buChar char="Ø"/>
            </a:pPr>
            <a:r>
              <a:rPr lang="en-US" sz="3400" dirty="0" smtClean="0">
                <a:solidFill>
                  <a:srgbClr val="E0E0E0"/>
                </a:solidFill>
                <a:latin typeface="Eras Light ITC" pitchFamily="34" charset="0"/>
              </a:rPr>
              <a:t>Conclusions</a:t>
            </a:r>
          </a:p>
          <a:p>
            <a:pPr>
              <a:buFont typeface="Wingdings" pitchFamily="2" charset="2"/>
              <a:buChar char="Ø"/>
            </a:pPr>
            <a:r>
              <a:rPr lang="en-US" sz="3400" dirty="0" smtClean="0">
                <a:solidFill>
                  <a:srgbClr val="E0E0E0"/>
                </a:solidFill>
                <a:latin typeface="Eras Light ITC" pitchFamily="34" charset="0"/>
              </a:rPr>
              <a:t>Q &amp;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0" y="420469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E0E0E0"/>
                </a:solidFill>
                <a:latin typeface="Eras Demi ITC" pitchFamily="34" charset="0"/>
              </a:rPr>
              <a:t>Analysis 2:  Redesign of Deep Foundation</a:t>
            </a:r>
            <a:endParaRPr lang="en-US" sz="34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72800" y="2171343"/>
            <a:ext cx="7239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000" dirty="0" smtClean="0">
                <a:solidFill>
                  <a:srgbClr val="E0E0E0"/>
                </a:solidFill>
                <a:latin typeface="Eras Light ITC" pitchFamily="34" charset="0"/>
              </a:rPr>
              <a:t> </a:t>
            </a:r>
            <a:r>
              <a:rPr lang="en-US" sz="3000" dirty="0" err="1" smtClean="0">
                <a:solidFill>
                  <a:srgbClr val="E0E0E0"/>
                </a:solidFill>
                <a:latin typeface="Eras Light ITC" pitchFamily="34" charset="0"/>
              </a:rPr>
              <a:t>Minipile</a:t>
            </a:r>
            <a:r>
              <a:rPr lang="en-US" sz="3000" dirty="0" smtClean="0">
                <a:solidFill>
                  <a:srgbClr val="E0E0E0"/>
                </a:solidFill>
                <a:latin typeface="Eras Light ITC" pitchFamily="34" charset="0"/>
              </a:rPr>
              <a:t> foundation provides a shorter schedule and cost reduction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 smtClean="0">
                <a:solidFill>
                  <a:srgbClr val="E0E0E0"/>
                </a:solidFill>
                <a:latin typeface="Eras Light ITC" pitchFamily="34" charset="0"/>
              </a:rPr>
              <a:t> Fits much better with WCHS goals and plans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 smtClean="0">
                <a:solidFill>
                  <a:srgbClr val="E0E0E0"/>
                </a:solidFill>
                <a:latin typeface="Eras Light ITC" pitchFamily="34" charset="0"/>
              </a:rPr>
              <a:t> Safer for construction workers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44200" y="1295400"/>
            <a:ext cx="601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Conclusion and Recommendations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4073" y="1114723"/>
            <a:ext cx="42741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Outline</a:t>
            </a: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Introduction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Project Overview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Analysis 1:  Developing the 	   	        Previous Facility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3928408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0E0E0"/>
                </a:solidFill>
              </a:rPr>
              <a:t>Analysis 2:  Redesign of Deep Foundation System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3:  Composite Precast Panel Unit Implementation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0" y="420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E0E0E0"/>
                </a:solidFill>
                <a:latin typeface="Eras Demi ITC" pitchFamily="34" charset="0"/>
              </a:rPr>
              <a:t>Analysis 3</a:t>
            </a:r>
            <a:endParaRPr lang="en-US" sz="36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2200" y="1143000"/>
            <a:ext cx="7315200" cy="43434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372600" y="140214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E0E0E0"/>
                </a:solidFill>
                <a:latin typeface="Eras Demi ITC" pitchFamily="34" charset="0"/>
              </a:rPr>
              <a:t>Composite Precast Panel Unit Implementation</a:t>
            </a:r>
            <a:endParaRPr lang="en-US" sz="48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0" y="35357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E0E0E0"/>
                </a:solidFill>
                <a:latin typeface="Eras Demi ITC" pitchFamily="34" charset="0"/>
              </a:rPr>
              <a:t>Mechanical Breadth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0" y="420469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E0E0E0"/>
                </a:solidFill>
                <a:latin typeface="Eras Demi ITC" pitchFamily="34" charset="0"/>
              </a:rPr>
              <a:t>Analysis 3:  Composite Precast Panel Units</a:t>
            </a:r>
            <a:endParaRPr lang="en-US" sz="34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82200" y="1026855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Problem:</a:t>
            </a:r>
          </a:p>
          <a:p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	</a:t>
            </a: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The masonry work starts in the winter and can 	be a long labor intensive activity and, with rising 	energy costs and other labor and material costs, 	composite precast implementation worth 	investigation.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82200" y="32766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Goals:</a:t>
            </a:r>
          </a:p>
          <a:p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	</a:t>
            </a: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Simplify the construction of the exterior brick 	façade by reducing the schedule and thereby, 	shortening the critical path.  Also, enhance the 	thermal properties of the wall system and </a:t>
            </a: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	reduce </a:t>
            </a: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the size of the AHU’s</a:t>
            </a:r>
            <a:endParaRPr lang="en-US" sz="3000" b="1" dirty="0" smtClean="0">
              <a:solidFill>
                <a:srgbClr val="E0E0E0"/>
              </a:solidFill>
              <a:latin typeface="Eras Light IT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073" y="1114723"/>
            <a:ext cx="42741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Outline</a:t>
            </a: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Introduction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Project Overview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Analysis 1:  Developing the 	   	        Previous Facility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3928408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67778"/>
                </a:solidFill>
              </a:rPr>
              <a:t>Analysis 2:  Redesign of Deep Foundation System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E0E0E0"/>
                </a:solidFill>
              </a:rPr>
              <a:t>Analysis 3:  Composite Precast Panel Unit Implementation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0" y="420469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E0E0E0"/>
                </a:solidFill>
                <a:latin typeface="Eras Demi ITC" pitchFamily="34" charset="0"/>
              </a:rPr>
              <a:t>Analysis 3:  Composite Precast Panel Units</a:t>
            </a:r>
            <a:endParaRPr lang="en-US" sz="34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82200" y="1026855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Metal Stud Crete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E0E0E0"/>
                </a:solidFill>
              </a:rPr>
              <a:t>®</a:t>
            </a:r>
            <a:endParaRPr lang="en-US" sz="3000" b="1" dirty="0" smtClean="0">
              <a:solidFill>
                <a:srgbClr val="E0E0E0"/>
              </a:solidFill>
              <a:latin typeface="Eras Light ITC" pitchFamily="34" charset="0"/>
            </a:endParaRPr>
          </a:p>
        </p:txBody>
      </p:sp>
      <p:pic>
        <p:nvPicPr>
          <p:cNvPr id="57345" name="Picture 1" descr="Low Emissions with Green Constru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35200" y="1600200"/>
            <a:ext cx="24384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346" name="Picture 2" descr="Low Environmental Impact with Green Constru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87000" y="1752600"/>
            <a:ext cx="167640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347" name="Picture 3" descr="Green Construction Material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63400" y="2209800"/>
            <a:ext cx="20574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349" name="Picture 5" descr="http://www.metalcrete.com/site-cast_panels/large/5-DSChurch-06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63600" y="3886200"/>
            <a:ext cx="2398630" cy="1752600"/>
          </a:xfrm>
          <a:prstGeom prst="rect">
            <a:avLst/>
          </a:prstGeom>
          <a:noFill/>
        </p:spPr>
      </p:pic>
      <p:pic>
        <p:nvPicPr>
          <p:cNvPr id="57350" name="Picture 6" descr="http://www.scottsystem.com/images/front_06.jpg"/>
          <p:cNvPicPr>
            <a:picLocks noChangeAspect="1" noChangeArrowheads="1"/>
          </p:cNvPicPr>
          <p:nvPr/>
        </p:nvPicPr>
        <p:blipFill>
          <a:blip r:embed="rId7" r:link="rId8"/>
          <a:srcRect l="48897" r="24611" b="-1231"/>
          <a:stretch>
            <a:fillRect/>
          </a:stretch>
        </p:blipFill>
        <p:spPr bwMode="auto">
          <a:xfrm>
            <a:off x="18821400" y="1676400"/>
            <a:ext cx="2182518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351" name="Picture 7" descr="http://www.scottsystem.com/images/front_06.jpg"/>
          <p:cNvPicPr>
            <a:picLocks noChangeAspect="1" noChangeArrowheads="1"/>
          </p:cNvPicPr>
          <p:nvPr/>
        </p:nvPicPr>
        <p:blipFill>
          <a:blip r:embed="rId7" r:link="rId8"/>
          <a:srcRect r="76228"/>
          <a:stretch>
            <a:fillRect/>
          </a:stretch>
        </p:blipFill>
        <p:spPr bwMode="auto">
          <a:xfrm>
            <a:off x="20955000" y="2514600"/>
            <a:ext cx="2209800" cy="2456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9181618" y="1046018"/>
            <a:ext cx="746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Meeting the Goals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88400" y="1524000"/>
            <a:ext cx="51054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Achieving the brick look with</a:t>
            </a:r>
          </a:p>
          <a:p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 The Scott System</a:t>
            </a:r>
            <a:r>
              <a:rPr lang="en-US" sz="2800" dirty="0" smtClean="0">
                <a:solidFill>
                  <a:srgbClr val="E0E0E0"/>
                </a:solidFill>
              </a:rPr>
              <a:t> </a:t>
            </a:r>
            <a:r>
              <a:rPr lang="en-US" sz="2500" dirty="0" smtClean="0">
                <a:solidFill>
                  <a:srgbClr val="E0E0E0"/>
                </a:solidFill>
              </a:rPr>
              <a:t>®</a:t>
            </a:r>
            <a:endParaRPr lang="en-US" sz="2500" dirty="0" smtClean="0">
              <a:solidFill>
                <a:srgbClr val="E0E0E0"/>
              </a:solidFill>
              <a:latin typeface="Eras Light IT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774400" y="2971800"/>
            <a:ext cx="36576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LEED</a:t>
            </a:r>
          </a:p>
          <a:p>
            <a:pPr>
              <a:buFont typeface="Wingdings" pitchFamily="2" charset="2"/>
              <a:buChar char="§"/>
            </a:pP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 Mesh contains 30%-80% recycled content</a:t>
            </a:r>
          </a:p>
          <a:p>
            <a:pPr>
              <a:buFont typeface="Wingdings" pitchFamily="2" charset="2"/>
              <a:buChar char="§"/>
            </a:pP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 Locally extracted materials</a:t>
            </a:r>
          </a:p>
          <a:p>
            <a:pPr>
              <a:buFont typeface="Wingdings" pitchFamily="2" charset="2"/>
              <a:buChar char="§"/>
            </a:pP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 Lighter = Less transportation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25000" y="3630305"/>
            <a:ext cx="3200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2” Thick Concrete</a:t>
            </a:r>
          </a:p>
          <a:p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Insulation</a:t>
            </a:r>
          </a:p>
          <a:p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Light Gauge Framing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4073" y="1114723"/>
            <a:ext cx="42741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Outline</a:t>
            </a: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Introduction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Project Overview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Analysis 1:  Developing the 	   	        Previous Facility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3928408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67778"/>
                </a:solidFill>
              </a:rPr>
              <a:t>Analysis 2:  Redesign of Deep Foundation System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E0E0E0"/>
                </a:solidFill>
              </a:rPr>
              <a:t>Analysis 3:  Composite Precast Panel Unit Implementation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0" y="420469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E0E0E0"/>
                </a:solidFill>
                <a:latin typeface="Eras Demi ITC" pitchFamily="34" charset="0"/>
              </a:rPr>
              <a:t>Analysis 3:  Composite Precast Panel Units</a:t>
            </a:r>
            <a:endParaRPr lang="en-US" sz="34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372600" y="1187310"/>
          <a:ext cx="8686799" cy="4375290"/>
        </p:xfrm>
        <a:graphic>
          <a:graphicData uri="http://schemas.openxmlformats.org/drawingml/2006/table">
            <a:tbl>
              <a:tblPr/>
              <a:tblGrid>
                <a:gridCol w="2433069"/>
                <a:gridCol w="1453130"/>
                <a:gridCol w="990600"/>
                <a:gridCol w="76200"/>
                <a:gridCol w="2057400"/>
                <a:gridCol w="1676400"/>
              </a:tblGrid>
              <a:tr h="15948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SCHEDULE COMPARISON</a:t>
                      </a:r>
                    </a:p>
                  </a:txBody>
                  <a:tcPr marL="8860" marR="8860" marT="88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Lead Times</a:t>
                      </a:r>
                    </a:p>
                  </a:txBody>
                  <a:tcPr marL="8860" marR="8860" marT="88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latin typeface="Futura Lt BT"/>
                      </a:endParaRPr>
                    </a:p>
                  </a:txBody>
                  <a:tcPr marL="8860" marR="8860" marT="88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923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System</a:t>
                      </a:r>
                    </a:p>
                  </a:txBody>
                  <a:tcPr marL="8860" marR="8860" marT="88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Quantity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Unit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Output (Unit/Day)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latin typeface="Futura Lt BT"/>
                      </a:endParaRP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Total (Days)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5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Brick</a:t>
                      </a:r>
                    </a:p>
                  </a:txBody>
                  <a:tcPr marL="8860" marR="8860" marT="88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12927.0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SF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sngStrike" dirty="0" smtClean="0">
                          <a:latin typeface="Futura Lt BT"/>
                        </a:rPr>
                        <a:t>---------------           </a:t>
                      </a:r>
                      <a:endParaRPr lang="en-US" sz="1600" b="0" i="0" u="none" strike="noStrike" dirty="0">
                        <a:latin typeface="Futura Lt BT"/>
                      </a:endParaRP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Futura Lt BT"/>
                      </a:endParaRP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70.0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sngStrike" dirty="0">
                          <a:latin typeface="Futura Lt BT"/>
                        </a:rPr>
                        <a:t> </a:t>
                      </a:r>
                      <a:endParaRPr lang="en-US" sz="1600" b="0" i="0" u="none" strike="noStrike" dirty="0">
                        <a:latin typeface="Futura Lt BT"/>
                      </a:endParaRPr>
                    </a:p>
                  </a:txBody>
                  <a:tcPr marL="8860" marR="8860" marT="88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Futura Lt BT"/>
                      </a:endParaRPr>
                    </a:p>
                  </a:txBody>
                  <a:tcPr marL="8860" marR="8860" marT="88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*Metal Stud Crete®</a:t>
                      </a:r>
                    </a:p>
                  </a:txBody>
                  <a:tcPr marL="8860" marR="8860" marT="88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12927.0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SF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sngStrike" dirty="0" smtClean="0">
                          <a:latin typeface="Futura Lt BT"/>
                        </a:rPr>
                        <a:t>---------------           </a:t>
                      </a:r>
                      <a:endParaRPr lang="en-US" sz="1600" b="0" i="0" u="none" strike="noStrike" dirty="0">
                        <a:latin typeface="Futura Lt BT"/>
                      </a:endParaRP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Futura Lt BT"/>
                      </a:endParaRP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103.3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930">
                <a:tc gridSpan="5"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Difference</a:t>
                      </a:r>
                    </a:p>
                  </a:txBody>
                  <a:tcPr marL="8860" marR="8860" marT="88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33.3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94930">
                <a:tc gridSpan="5"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% Increase</a:t>
                      </a:r>
                    </a:p>
                  </a:txBody>
                  <a:tcPr marL="8860" marR="8860" marT="88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32.2%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59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Construction Time</a:t>
                      </a:r>
                    </a:p>
                  </a:txBody>
                  <a:tcPr marL="8860" marR="8860" marT="88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923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System</a:t>
                      </a:r>
                    </a:p>
                  </a:txBody>
                  <a:tcPr marL="8860" marR="8860" marT="88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Quantity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Unit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Output (Unit/Day)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Total (Days)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5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Brick </a:t>
                      </a:r>
                    </a:p>
                  </a:txBody>
                  <a:tcPr marL="8860" marR="8860" marT="88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12927.0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SF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190.0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68.0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Metal Suds</a:t>
                      </a:r>
                    </a:p>
                  </a:txBody>
                  <a:tcPr marL="8860" marR="8860" marT="88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6093.0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LF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450.0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13.5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Metal Stud Crete®</a:t>
                      </a:r>
                    </a:p>
                  </a:txBody>
                  <a:tcPr marL="8860" marR="8860" marT="88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12927.0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SF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853.0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15.2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93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Difference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66.4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9493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% Reduction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81.4%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74073" y="1114723"/>
            <a:ext cx="42741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Outline</a:t>
            </a: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Introduction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Project Overview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Analysis 1:  Developing the 	   	        Previous Facility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3928408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67778"/>
                </a:solidFill>
              </a:rPr>
              <a:t>Analysis 2:  Redesign of Deep Foundation System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E0E0E0"/>
                </a:solidFill>
              </a:rPr>
              <a:t>Analysis 3:  Composite Precast Panel Unit Implementation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9400309" y="2209800"/>
          <a:ext cx="8610600" cy="933450"/>
        </p:xfrm>
        <a:graphic>
          <a:graphicData uri="http://schemas.openxmlformats.org/drawingml/2006/table">
            <a:tbl>
              <a:tblPr/>
              <a:tblGrid>
                <a:gridCol w="6084824"/>
                <a:gridCol w="2525776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 smtClean="0">
                          <a:solidFill>
                            <a:srgbClr val="FFFFFF"/>
                          </a:solidFill>
                          <a:latin typeface="Futura Lt BT"/>
                        </a:rPr>
                        <a:t>Lead Time % Increase</a:t>
                      </a:r>
                      <a:endParaRPr lang="en-US" sz="3000" b="1" i="0" u="none" strike="noStrike" dirty="0">
                        <a:solidFill>
                          <a:srgbClr val="FFFFFF"/>
                        </a:solidFill>
                        <a:latin typeface="Futura Lt B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48.3%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 smtClean="0">
                          <a:solidFill>
                            <a:srgbClr val="FFFFFF"/>
                          </a:solidFill>
                          <a:latin typeface="Futura Lt BT"/>
                        </a:rPr>
                        <a:t>Construction Time % Reduction</a:t>
                      </a:r>
                      <a:endParaRPr lang="en-US" sz="3000" b="1" i="0" u="none" strike="noStrike" dirty="0">
                        <a:solidFill>
                          <a:srgbClr val="FFFFFF"/>
                        </a:solidFill>
                        <a:latin typeface="Futura Lt B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 smtClean="0">
                          <a:solidFill>
                            <a:srgbClr val="FFFFFF"/>
                          </a:solidFill>
                          <a:latin typeface="Futura Lt BT"/>
                        </a:rPr>
                        <a:t>81.4%</a:t>
                      </a:r>
                      <a:endParaRPr lang="en-US" sz="3000" b="1" i="0" u="none" strike="noStrike" dirty="0">
                        <a:solidFill>
                          <a:srgbClr val="FFFFFF"/>
                        </a:solidFill>
                        <a:latin typeface="Futura Lt B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9431000" y="1143000"/>
          <a:ext cx="7391400" cy="4572000"/>
        </p:xfrm>
        <a:graphic>
          <a:graphicData uri="http://schemas.openxmlformats.org/drawingml/2006/table">
            <a:tbl>
              <a:tblPr/>
              <a:tblGrid>
                <a:gridCol w="2153672"/>
                <a:gridCol w="1050992"/>
                <a:gridCol w="706404"/>
                <a:gridCol w="1550642"/>
                <a:gridCol w="1929690"/>
              </a:tblGrid>
              <a:tr h="2540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COST COMPARISON</a:t>
                      </a:r>
                    </a:p>
                  </a:txBody>
                  <a:tcPr marL="9437" marR="9437" marT="943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Bare Costs</a:t>
                      </a:r>
                    </a:p>
                  </a:txBody>
                  <a:tcPr marL="9437" marR="9437" marT="943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System</a:t>
                      </a:r>
                    </a:p>
                  </a:txBody>
                  <a:tcPr marL="9437" marR="9437" marT="943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Quantity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Unit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Cost ($/SF)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Total Cost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Brick</a:t>
                      </a:r>
                    </a:p>
                  </a:txBody>
                  <a:tcPr marL="9437" marR="9437" marT="943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12927.0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SF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Futura Lt BT"/>
                        </a:rPr>
                        <a:t>$35.00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$452,445.00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437" marR="9437" marT="943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*Metal Stud Crete®</a:t>
                      </a:r>
                    </a:p>
                  </a:txBody>
                  <a:tcPr marL="9437" marR="9437" marT="943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12927.0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SF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Futura Lt BT"/>
                        </a:rPr>
                        <a:t>$45.00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$581,715.00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00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Difference</a:t>
                      </a:r>
                    </a:p>
                  </a:txBody>
                  <a:tcPr marL="9437" marR="9437" marT="943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$129,270.00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54000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% Increase</a:t>
                      </a:r>
                    </a:p>
                  </a:txBody>
                  <a:tcPr marL="9437" marR="9437" marT="943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28.6%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Related Costs</a:t>
                      </a:r>
                    </a:p>
                  </a:txBody>
                  <a:tcPr marL="9437" marR="9437" marT="943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Item</a:t>
                      </a:r>
                    </a:p>
                  </a:txBody>
                  <a:tcPr marL="9437" marR="9437" marT="943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Quantity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Unit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Cost ($/Unit)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Total Cost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Add:</a:t>
                      </a:r>
                    </a:p>
                  </a:txBody>
                  <a:tcPr marL="9437" marR="9437" marT="943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Crane (15 Days)</a:t>
                      </a:r>
                    </a:p>
                  </a:txBody>
                  <a:tcPr marL="226477" marR="9437" marT="943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120.0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hrs.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$350.00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$42,000.00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00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Sub-Total</a:t>
                      </a:r>
                    </a:p>
                  </a:txBody>
                  <a:tcPr marL="9437" marR="9437" marT="943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$42,000.29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Less:</a:t>
                      </a:r>
                    </a:p>
                  </a:txBody>
                  <a:tcPr marL="9437" marR="9437" marT="943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Scaffold</a:t>
                      </a:r>
                    </a:p>
                  </a:txBody>
                  <a:tcPr marL="226477" marR="9437" marT="943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1500.0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SFCA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$252.00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$378,000.00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Exterior Framing </a:t>
                      </a:r>
                    </a:p>
                  </a:txBody>
                  <a:tcPr marL="226477" marR="9437" marT="943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6093.0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LF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$21.00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$127,953.00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00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Total Savings</a:t>
                      </a:r>
                    </a:p>
                  </a:txBody>
                  <a:tcPr marL="9437" marR="9437" marT="943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$463,952.71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54000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% Savings</a:t>
                      </a:r>
                    </a:p>
                  </a:txBody>
                  <a:tcPr marL="9437" marR="9437" marT="943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48.4%</a:t>
                      </a:r>
                    </a:p>
                  </a:txBody>
                  <a:tcPr marL="9437" marR="9437" marT="943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0" y="420469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E0E0E0"/>
                </a:solidFill>
                <a:latin typeface="Eras Demi ITC" pitchFamily="34" charset="0"/>
              </a:rPr>
              <a:t>Analysis 3:  Composite Precast Panel Units</a:t>
            </a:r>
            <a:endParaRPr lang="en-US" sz="34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073" y="1114723"/>
            <a:ext cx="42741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Outline</a:t>
            </a: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Introduction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Project Overview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Analysis 1:  Developing the 	   	        Previous Facility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3928408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67778"/>
                </a:solidFill>
              </a:rPr>
              <a:t>Analysis 2:  Redesign of Deep Foundation System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E0E0E0"/>
                </a:solidFill>
              </a:rPr>
              <a:t>Analysis 3:  Composite Precast Panel Unit Implementation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9372600" y="1187310"/>
          <a:ext cx="8686799" cy="4375290"/>
        </p:xfrm>
        <a:graphic>
          <a:graphicData uri="http://schemas.openxmlformats.org/drawingml/2006/table">
            <a:tbl>
              <a:tblPr/>
              <a:tblGrid>
                <a:gridCol w="2433069"/>
                <a:gridCol w="1453130"/>
                <a:gridCol w="990600"/>
                <a:gridCol w="76200"/>
                <a:gridCol w="2057400"/>
                <a:gridCol w="1676400"/>
              </a:tblGrid>
              <a:tr h="15948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SCHEDULE COMPARISON</a:t>
                      </a:r>
                    </a:p>
                  </a:txBody>
                  <a:tcPr marL="8860" marR="8860" marT="88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Lead Times</a:t>
                      </a:r>
                    </a:p>
                  </a:txBody>
                  <a:tcPr marL="8860" marR="8860" marT="88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latin typeface="Futura Lt BT"/>
                      </a:endParaRPr>
                    </a:p>
                  </a:txBody>
                  <a:tcPr marL="8860" marR="8860" marT="88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923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System</a:t>
                      </a:r>
                    </a:p>
                  </a:txBody>
                  <a:tcPr marL="8860" marR="8860" marT="88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Quantity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Unit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Output (Unit/Day)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latin typeface="Futura Lt BT"/>
                      </a:endParaRP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Total (Days)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5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Brick</a:t>
                      </a:r>
                    </a:p>
                  </a:txBody>
                  <a:tcPr marL="8860" marR="8860" marT="88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12927.0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SF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sngStrike" dirty="0" smtClean="0">
                          <a:latin typeface="Futura Lt BT"/>
                        </a:rPr>
                        <a:t>---------------           </a:t>
                      </a:r>
                      <a:endParaRPr lang="en-US" sz="1600" b="0" i="0" u="none" strike="noStrike" dirty="0">
                        <a:latin typeface="Futura Lt BT"/>
                      </a:endParaRP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Futura Lt BT"/>
                      </a:endParaRP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70.0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sngStrike" dirty="0">
                          <a:latin typeface="Futura Lt BT"/>
                        </a:rPr>
                        <a:t> </a:t>
                      </a:r>
                      <a:endParaRPr lang="en-US" sz="1600" b="0" i="0" u="none" strike="noStrike" dirty="0">
                        <a:latin typeface="Futura Lt BT"/>
                      </a:endParaRPr>
                    </a:p>
                  </a:txBody>
                  <a:tcPr marL="8860" marR="8860" marT="88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Futura Lt BT"/>
                      </a:endParaRPr>
                    </a:p>
                  </a:txBody>
                  <a:tcPr marL="8860" marR="8860" marT="88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*Metal Stud Crete®</a:t>
                      </a:r>
                    </a:p>
                  </a:txBody>
                  <a:tcPr marL="8860" marR="8860" marT="88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12927.0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SF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sngStrike" dirty="0" smtClean="0">
                          <a:latin typeface="Futura Lt BT"/>
                        </a:rPr>
                        <a:t>---------------           </a:t>
                      </a:r>
                      <a:endParaRPr lang="en-US" sz="1600" b="0" i="0" u="none" strike="noStrike" dirty="0">
                        <a:latin typeface="Futura Lt BT"/>
                      </a:endParaRP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Futura Lt BT"/>
                      </a:endParaRP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103.3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930">
                <a:tc gridSpan="5"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Difference</a:t>
                      </a:r>
                    </a:p>
                  </a:txBody>
                  <a:tcPr marL="8860" marR="8860" marT="88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33.3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94930">
                <a:tc gridSpan="5"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% Increase</a:t>
                      </a:r>
                    </a:p>
                  </a:txBody>
                  <a:tcPr marL="8860" marR="8860" marT="88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32.2%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59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Construction Time</a:t>
                      </a:r>
                    </a:p>
                  </a:txBody>
                  <a:tcPr marL="8860" marR="8860" marT="88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923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System</a:t>
                      </a:r>
                    </a:p>
                  </a:txBody>
                  <a:tcPr marL="8860" marR="8860" marT="88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Quantity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Unit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Output (Unit/Day)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Total (Days)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5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Brick </a:t>
                      </a:r>
                    </a:p>
                  </a:txBody>
                  <a:tcPr marL="8860" marR="8860" marT="88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12927.0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SF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190.0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68.0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Metal Suds</a:t>
                      </a:r>
                    </a:p>
                  </a:txBody>
                  <a:tcPr marL="8860" marR="8860" marT="88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6093.0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LF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450.0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13.5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Metal Stud Crete®</a:t>
                      </a:r>
                    </a:p>
                  </a:txBody>
                  <a:tcPr marL="8860" marR="8860" marT="88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12927.0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Futura Lt BT"/>
                        </a:rPr>
                        <a:t>SF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853.0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Futura Lt BT"/>
                        </a:rPr>
                        <a:t>15.2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93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Difference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66.4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9493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% Reduction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81.4%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9400309" y="2209800"/>
          <a:ext cx="8610600" cy="933450"/>
        </p:xfrm>
        <a:graphic>
          <a:graphicData uri="http://schemas.openxmlformats.org/drawingml/2006/table">
            <a:tbl>
              <a:tblPr/>
              <a:tblGrid>
                <a:gridCol w="6084824"/>
                <a:gridCol w="2525776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 smtClean="0">
                          <a:solidFill>
                            <a:srgbClr val="FFFFFF"/>
                          </a:solidFill>
                          <a:latin typeface="Futura Lt BT"/>
                        </a:rPr>
                        <a:t>Lead Time % Increase</a:t>
                      </a:r>
                      <a:endParaRPr lang="en-US" sz="3000" b="1" i="0" u="none" strike="noStrike" dirty="0">
                        <a:solidFill>
                          <a:srgbClr val="FFFFFF"/>
                        </a:solidFill>
                        <a:latin typeface="Futura Lt B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48.3%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 smtClean="0">
                          <a:solidFill>
                            <a:srgbClr val="FFFFFF"/>
                          </a:solidFill>
                          <a:latin typeface="Futura Lt BT"/>
                        </a:rPr>
                        <a:t>Construction Time % Reduction</a:t>
                      </a:r>
                      <a:endParaRPr lang="en-US" sz="3000" b="1" i="0" u="none" strike="noStrike" dirty="0">
                        <a:solidFill>
                          <a:srgbClr val="FFFFFF"/>
                        </a:solidFill>
                        <a:latin typeface="Futura Lt B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 smtClean="0">
                          <a:solidFill>
                            <a:srgbClr val="FFFFFF"/>
                          </a:solidFill>
                          <a:latin typeface="Futura Lt BT"/>
                        </a:rPr>
                        <a:t>81.4%</a:t>
                      </a:r>
                      <a:endParaRPr lang="en-US" sz="3000" b="1" i="0" u="none" strike="noStrike" dirty="0">
                        <a:solidFill>
                          <a:srgbClr val="FFFFFF"/>
                        </a:solidFill>
                        <a:latin typeface="Futura Lt B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9541067" y="2209800"/>
          <a:ext cx="7162800" cy="933450"/>
        </p:xfrm>
        <a:graphic>
          <a:graphicData uri="http://schemas.openxmlformats.org/drawingml/2006/table">
            <a:tbl>
              <a:tblPr/>
              <a:tblGrid>
                <a:gridCol w="5061712"/>
                <a:gridCol w="2101088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 smtClean="0">
                          <a:solidFill>
                            <a:srgbClr val="FFFFFF"/>
                          </a:solidFill>
                          <a:latin typeface="Futura Lt BT"/>
                        </a:rPr>
                        <a:t>Bare Costs % Increase</a:t>
                      </a:r>
                      <a:endParaRPr lang="en-US" sz="3000" b="1" i="0" u="none" strike="noStrike" dirty="0">
                        <a:solidFill>
                          <a:srgbClr val="FFFFFF"/>
                        </a:solidFill>
                        <a:latin typeface="Futura Lt B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 smtClean="0">
                          <a:solidFill>
                            <a:srgbClr val="FFFFFF"/>
                          </a:solidFill>
                          <a:latin typeface="Futura Lt BT"/>
                        </a:rPr>
                        <a:t>28.6%</a:t>
                      </a:r>
                      <a:endParaRPr lang="en-US" sz="3000" b="1" i="0" u="none" strike="noStrike" dirty="0">
                        <a:solidFill>
                          <a:srgbClr val="FFFFFF"/>
                        </a:solidFill>
                        <a:latin typeface="Futura Lt B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 smtClean="0">
                          <a:solidFill>
                            <a:srgbClr val="FFFFFF"/>
                          </a:solidFill>
                          <a:latin typeface="Futura Lt BT"/>
                        </a:rPr>
                        <a:t>Total</a:t>
                      </a:r>
                      <a:r>
                        <a:rPr lang="en-US" sz="3000" b="1" i="0" u="none" strike="noStrike" baseline="0" dirty="0" smtClean="0">
                          <a:solidFill>
                            <a:srgbClr val="FFFFFF"/>
                          </a:solidFill>
                          <a:latin typeface="Futura Lt BT"/>
                        </a:rPr>
                        <a:t> Costs</a:t>
                      </a:r>
                      <a:r>
                        <a:rPr lang="en-US" sz="3000" b="1" i="0" u="none" strike="noStrike" dirty="0" smtClean="0">
                          <a:solidFill>
                            <a:srgbClr val="FFFFFF"/>
                          </a:solidFill>
                          <a:latin typeface="Futura Lt BT"/>
                        </a:rPr>
                        <a:t> % Savings</a:t>
                      </a:r>
                      <a:endParaRPr lang="en-US" sz="3000" b="1" i="0" u="none" strike="noStrike" dirty="0">
                        <a:solidFill>
                          <a:srgbClr val="FFFFFF"/>
                        </a:solidFill>
                        <a:latin typeface="Futura Lt B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 smtClean="0">
                          <a:solidFill>
                            <a:srgbClr val="FFFFFF"/>
                          </a:solidFill>
                          <a:latin typeface="Futura Lt BT"/>
                        </a:rPr>
                        <a:t>48.4%</a:t>
                      </a:r>
                      <a:endParaRPr lang="en-US" sz="3000" b="1" i="0" u="none" strike="noStrike" dirty="0">
                        <a:solidFill>
                          <a:srgbClr val="FFFFFF"/>
                        </a:solidFill>
                        <a:latin typeface="Futura Lt B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0" y="420469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E0E0E0"/>
                </a:solidFill>
                <a:latin typeface="Eras Demi ITC" pitchFamily="34" charset="0"/>
              </a:rPr>
              <a:t>Analysis 3:  Composite Precast Panel Units</a:t>
            </a:r>
            <a:endParaRPr lang="en-US" sz="34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4097000" y="1714500"/>
          <a:ext cx="3733800" cy="3771900"/>
        </p:xfrm>
        <a:graphic>
          <a:graphicData uri="http://schemas.openxmlformats.org/drawingml/2006/table">
            <a:tbl>
              <a:tblPr/>
              <a:tblGrid>
                <a:gridCol w="603278"/>
                <a:gridCol w="3130522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SEQUENCING ORDER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#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Area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South Tower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Futura Lt BT"/>
                        </a:rPr>
                        <a:t>West Tower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East Tower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Emergency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Service Building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Surgery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Ambulatory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Futura Lt BT"/>
                        </a:rPr>
                        <a:t>Admitting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Futura Lt BT"/>
                        </a:rPr>
                        <a:t>Admin (or Link) </a:t>
                      </a:r>
                      <a:r>
                        <a:rPr lang="en-US" sz="2000" b="0" i="0" u="none" strike="noStrike" dirty="0" smtClean="0">
                          <a:latin typeface="Futura Lt BT"/>
                        </a:rPr>
                        <a:t>South</a:t>
                      </a:r>
                      <a:endParaRPr lang="en-US" sz="2000" b="0" i="0" u="none" strike="noStrike" dirty="0">
                        <a:latin typeface="Futura Lt B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Futura Lt BT"/>
                        </a:rPr>
                        <a:t>Admin (or Link) </a:t>
                      </a:r>
                      <a:r>
                        <a:rPr lang="en-US" sz="2000" b="0" i="0" u="none" strike="noStrike" dirty="0" smtClean="0">
                          <a:latin typeface="Futura Lt BT"/>
                        </a:rPr>
                        <a:t>North</a:t>
                      </a:r>
                      <a:endParaRPr lang="en-US" sz="2000" b="0" i="0" u="none" strike="noStrike" dirty="0">
                        <a:latin typeface="Futura Lt B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9906000" y="1714500"/>
          <a:ext cx="3733800" cy="3771900"/>
        </p:xfrm>
        <a:graphic>
          <a:graphicData uri="http://schemas.openxmlformats.org/drawingml/2006/table">
            <a:tbl>
              <a:tblPr/>
              <a:tblGrid>
                <a:gridCol w="738774"/>
                <a:gridCol w="2995026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SEQUENCING ORDER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#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Area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South Tower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West Tower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East Tower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Service Building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Admin (or Link) North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Admin (or Link) South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Admitting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Ambulatory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Emegency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Futura Lt BT"/>
                        </a:rPr>
                        <a:t>Surgery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4054667" y="1026854"/>
            <a:ext cx="3810000" cy="57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New Sequencing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06000" y="1024467"/>
            <a:ext cx="3810000" cy="57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Original Sequencing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0387733" y="1219200"/>
            <a:ext cx="5029200" cy="4330700"/>
            <a:chOff x="20387733" y="1219200"/>
            <a:chExt cx="5029200" cy="4330700"/>
          </a:xfrm>
        </p:grpSpPr>
        <p:pic>
          <p:nvPicPr>
            <p:cNvPr id="67585" name="Picture 1"/>
            <p:cNvPicPr>
              <a:picLocks noChangeAspect="1" noChangeArrowheads="1"/>
            </p:cNvPicPr>
            <p:nvPr/>
          </p:nvPicPr>
          <p:blipFill>
            <a:blip r:embed="rId3"/>
            <a:srcRect l="17308" t="9616" r="9134" b="5769"/>
            <a:stretch>
              <a:fillRect/>
            </a:stretch>
          </p:blipFill>
          <p:spPr bwMode="auto">
            <a:xfrm>
              <a:off x="20387733" y="1219200"/>
              <a:ext cx="5029200" cy="433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/>
            <p:nvPr/>
          </p:nvSpPr>
          <p:spPr>
            <a:xfrm>
              <a:off x="21412200" y="1295400"/>
              <a:ext cx="914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3393400" y="4343400"/>
              <a:ext cx="18288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74073" y="1114723"/>
            <a:ext cx="42741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Outline</a:t>
            </a: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Introduction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Project Overview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Analysis 1:  Developing the 	   	        Previous Facility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3928408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67778"/>
                </a:solidFill>
              </a:rPr>
              <a:t>Analysis 2:  Redesign of Deep Foundation System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E0E0E0"/>
                </a:solidFill>
              </a:rPr>
              <a:t>Analysis 3:  Composite Precast Panel Unit Implementation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0" y="420469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E0E0E0"/>
                </a:solidFill>
                <a:latin typeface="Eras Demi ITC" pitchFamily="34" charset="0"/>
              </a:rPr>
              <a:t>Analysis 3:  Composite Precast Panel Units</a:t>
            </a:r>
            <a:endParaRPr lang="en-US" sz="34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9524999" y="1371600"/>
          <a:ext cx="8382002" cy="3438525"/>
        </p:xfrm>
        <a:graphic>
          <a:graphicData uri="http://schemas.openxmlformats.org/drawingml/2006/table">
            <a:tbl>
              <a:tblPr/>
              <a:tblGrid>
                <a:gridCol w="2291708"/>
                <a:gridCol w="1177248"/>
                <a:gridCol w="1271427"/>
                <a:gridCol w="1695236"/>
                <a:gridCol w="1946383"/>
              </a:tblGrid>
              <a:tr h="17145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THERMAL ANALYSIS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5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Summer Heat Gain (T</a:t>
                      </a:r>
                      <a:r>
                        <a:rPr lang="en-US" sz="2000" b="0" i="0" u="none" strike="noStrike" baseline="-25000">
                          <a:solidFill>
                            <a:srgbClr val="FFFFFF"/>
                          </a:solidFill>
                          <a:latin typeface="Futura Lt BT"/>
                        </a:rPr>
                        <a:t>o</a:t>
                      </a:r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 = 89, T</a:t>
                      </a:r>
                      <a:r>
                        <a:rPr lang="en-US" sz="2000" b="0" i="0" u="none" strike="noStrike" baseline="-25000">
                          <a:solidFill>
                            <a:srgbClr val="FFFFFF"/>
                          </a:solidFill>
                          <a:latin typeface="Futura Lt BT"/>
                        </a:rPr>
                        <a:t>i</a:t>
                      </a:r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 = 72)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System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Area (SF)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U-Value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∆T (</a:t>
                      </a:r>
                      <a:r>
                        <a:rPr lang="en-US" sz="2000" b="0" i="0" u="none" strike="noStrike" baseline="30000">
                          <a:latin typeface="Arial"/>
                        </a:rPr>
                        <a:t>o</a:t>
                      </a:r>
                      <a:r>
                        <a:rPr lang="en-US" sz="2000" b="0" i="0" u="none" strike="noStrike">
                          <a:latin typeface="Arial"/>
                        </a:rPr>
                        <a:t>F)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Heat Gain (BTU/Hr)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Brick Cavity Wall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12927.0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0.325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71421.68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Metal Stud Crete®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12927.0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0.300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Futura Lt BT"/>
                        </a:rPr>
                        <a:t>65927.70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Difference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137349.38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Reduction in Heat Gain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7.69%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8821400" y="1371600"/>
          <a:ext cx="8229600" cy="3438525"/>
        </p:xfrm>
        <a:graphic>
          <a:graphicData uri="http://schemas.openxmlformats.org/drawingml/2006/table">
            <a:tbl>
              <a:tblPr/>
              <a:tblGrid>
                <a:gridCol w="2250040"/>
                <a:gridCol w="1155842"/>
                <a:gridCol w="1248310"/>
                <a:gridCol w="1664413"/>
                <a:gridCol w="1910995"/>
              </a:tblGrid>
              <a:tr h="16192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THERMAL ANALYSIS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5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Winter Heat Loss (T</a:t>
                      </a:r>
                      <a:r>
                        <a:rPr lang="en-US" sz="2000" b="0" i="0" u="none" strike="noStrike" baseline="-25000">
                          <a:solidFill>
                            <a:srgbClr val="FFFFFF"/>
                          </a:solidFill>
                          <a:latin typeface="Futura Lt BT"/>
                        </a:rPr>
                        <a:t>o</a:t>
                      </a:r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 = 11, T</a:t>
                      </a:r>
                      <a:r>
                        <a:rPr lang="en-US" sz="2000" b="0" i="0" u="none" strike="noStrike" baseline="-25000">
                          <a:solidFill>
                            <a:srgbClr val="FFFFFF"/>
                          </a:solidFill>
                          <a:latin typeface="Futura Lt BT"/>
                        </a:rPr>
                        <a:t>i</a:t>
                      </a:r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 = 69)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System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Area (SF)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U-Value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∆T (</a:t>
                      </a:r>
                      <a:r>
                        <a:rPr lang="en-US" sz="2000" b="0" i="0" u="none" strike="noStrike" baseline="30000">
                          <a:latin typeface="Arial"/>
                        </a:rPr>
                        <a:t>o</a:t>
                      </a:r>
                      <a:r>
                        <a:rPr lang="en-US" sz="2000" b="0" i="0" u="none" strike="noStrike">
                          <a:latin typeface="Arial"/>
                        </a:rPr>
                        <a:t>F)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Heat Gain (BTU/Hr)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Brick Cavity Wall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12927.0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0.325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243673.95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Metal Stud Crete®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12927.0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0.300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Futura Lt BT"/>
                        </a:rPr>
                        <a:t>224929.80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Difference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468603.75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Reduction in Heat Loss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7.69%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4073" y="1114723"/>
            <a:ext cx="42741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Outline</a:t>
            </a: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Introduction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Project Overview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Analysis 1:  Developing the 	   	        Previous Facility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928408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67778"/>
                </a:solidFill>
              </a:rPr>
              <a:t>Analysis 2:  Redesign of Deep Foundation System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E0E0E0"/>
                </a:solidFill>
              </a:rPr>
              <a:t>Analysis 3:  Composite Precast Panel Unit Implementation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8897600" y="2057400"/>
          <a:ext cx="8001000" cy="466725"/>
        </p:xfrm>
        <a:graphic>
          <a:graphicData uri="http://schemas.openxmlformats.org/drawingml/2006/table">
            <a:tbl>
              <a:tblPr/>
              <a:tblGrid>
                <a:gridCol w="5654040"/>
                <a:gridCol w="234696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 smtClean="0">
                          <a:solidFill>
                            <a:srgbClr val="FFFFFF"/>
                          </a:solidFill>
                          <a:latin typeface="Futura Lt BT"/>
                        </a:rPr>
                        <a:t>Reduction in Heat Loss</a:t>
                      </a:r>
                      <a:endParaRPr lang="en-US" sz="3000" b="1" i="0" u="none" strike="noStrike" dirty="0">
                        <a:solidFill>
                          <a:srgbClr val="FFFFFF"/>
                        </a:solidFill>
                        <a:latin typeface="Futura Lt B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 smtClean="0">
                          <a:solidFill>
                            <a:srgbClr val="FFFFFF"/>
                          </a:solidFill>
                          <a:latin typeface="Futura Lt BT"/>
                        </a:rPr>
                        <a:t>7.69%</a:t>
                      </a:r>
                      <a:endParaRPr lang="en-US" sz="3000" b="1" i="0" u="none" strike="noStrike" dirty="0">
                        <a:solidFill>
                          <a:srgbClr val="FFFFFF"/>
                        </a:solidFill>
                        <a:latin typeface="Futura Lt B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753600" y="2057400"/>
          <a:ext cx="8001000" cy="466725"/>
        </p:xfrm>
        <a:graphic>
          <a:graphicData uri="http://schemas.openxmlformats.org/drawingml/2006/table">
            <a:tbl>
              <a:tblPr/>
              <a:tblGrid>
                <a:gridCol w="5654040"/>
                <a:gridCol w="234696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 smtClean="0">
                          <a:solidFill>
                            <a:srgbClr val="FFFFFF"/>
                          </a:solidFill>
                          <a:latin typeface="Futura Lt BT"/>
                        </a:rPr>
                        <a:t>Reduction in Heat Gain</a:t>
                      </a:r>
                      <a:endParaRPr lang="en-US" sz="3000" b="1" i="0" u="none" strike="noStrike" dirty="0">
                        <a:solidFill>
                          <a:srgbClr val="FFFFFF"/>
                        </a:solidFill>
                        <a:latin typeface="Futura Lt B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 smtClean="0">
                          <a:solidFill>
                            <a:srgbClr val="FFFFFF"/>
                          </a:solidFill>
                          <a:latin typeface="Futura Lt BT"/>
                        </a:rPr>
                        <a:t>7.69%</a:t>
                      </a:r>
                      <a:endParaRPr lang="en-US" sz="3000" b="1" i="0" u="none" strike="noStrike" dirty="0">
                        <a:solidFill>
                          <a:srgbClr val="FFFFFF"/>
                        </a:solidFill>
                        <a:latin typeface="Futura Lt B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/>
          <a:srcRect l="9375" t="12000" r="7500" b="5000"/>
          <a:stretch>
            <a:fillRect/>
          </a:stretch>
        </p:blipFill>
        <p:spPr bwMode="auto">
          <a:xfrm>
            <a:off x="10591800" y="1219200"/>
            <a:ext cx="6705600" cy="418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144000" y="420469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E0E0E0"/>
                </a:solidFill>
                <a:latin typeface="Eras Demi ITC" pitchFamily="34" charset="0"/>
              </a:rPr>
              <a:t>Analysis 3:  Composite Precast Panel Units</a:t>
            </a:r>
            <a:endParaRPr lang="en-US" sz="34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/>
          <a:srcRect l="6250" t="10000" r="5000" b="5000"/>
          <a:stretch>
            <a:fillRect/>
          </a:stretch>
        </p:blipFill>
        <p:spPr bwMode="auto">
          <a:xfrm>
            <a:off x="19431000" y="1219201"/>
            <a:ext cx="6934200" cy="415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1277600" y="38862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Eras Light ITC" pitchFamily="34" charset="0"/>
              </a:rPr>
              <a:t>34%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496800" y="38862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Eras Light ITC" pitchFamily="34" charset="0"/>
              </a:rPr>
              <a:t>42%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859000" y="3234267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Eras Light ITC" pitchFamily="34" charset="0"/>
              </a:rPr>
              <a:t>6.2%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269200" y="3771543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Eras Light ITC" pitchFamily="34" charset="0"/>
              </a:rPr>
              <a:t>76%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869400" y="19812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Eras Light ITC" pitchFamily="34" charset="0"/>
              </a:rPr>
              <a:t>20%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393400" y="4076343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Eras Light ITC" pitchFamily="34" charset="0"/>
              </a:rPr>
              <a:t>25%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4073" y="1114723"/>
            <a:ext cx="42741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Outline</a:t>
            </a: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Introduction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Project Overview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Analysis 1:  Developing the 	   	        Previous Facility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3928408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67778"/>
                </a:solidFill>
              </a:rPr>
              <a:t>Analysis 2:  Redesign of Deep Foundation System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E0E0E0"/>
                </a:solidFill>
              </a:rPr>
              <a:t>Analysis 3:  Composite Precast Panel Unit Implementation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63400" y="1143000"/>
            <a:ext cx="3810000" cy="573346"/>
          </a:xfrm>
          <a:prstGeom prst="rect">
            <a:avLst/>
          </a:prstGeom>
          <a:solidFill>
            <a:srgbClr val="0D0D0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Annual Energy Use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003491" y="1103054"/>
            <a:ext cx="3810000" cy="573346"/>
          </a:xfrm>
          <a:prstGeom prst="rect">
            <a:avLst/>
          </a:prstGeom>
          <a:solidFill>
            <a:srgbClr val="0D0D0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Annual Energy Cost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0" y="420469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E0E0E0"/>
                </a:solidFill>
                <a:latin typeface="Eras Demi ITC" pitchFamily="34" charset="0"/>
              </a:rPr>
              <a:t>Analysis 3:  Composite Precast Panel Units</a:t>
            </a:r>
            <a:endParaRPr lang="en-US" sz="34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/>
          <a:srcRect l="7500" t="9000" r="5625" b="5000"/>
          <a:stretch>
            <a:fillRect/>
          </a:stretch>
        </p:blipFill>
        <p:spPr bwMode="auto">
          <a:xfrm>
            <a:off x="19403291" y="1143000"/>
            <a:ext cx="7010400" cy="433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0744200" y="1295400"/>
            <a:ext cx="601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Conclusion and Recommendations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72800" y="2171343"/>
            <a:ext cx="723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000" dirty="0" smtClean="0">
                <a:solidFill>
                  <a:srgbClr val="E0E0E0"/>
                </a:solidFill>
                <a:latin typeface="Eras Light ITC" pitchFamily="34" charset="0"/>
              </a:rPr>
              <a:t> Composite wall system is faster and, including all factors, cheaper.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 smtClean="0">
                <a:solidFill>
                  <a:srgbClr val="E0E0E0"/>
                </a:solidFill>
                <a:latin typeface="Eras Light ITC" pitchFamily="34" charset="0"/>
              </a:rPr>
              <a:t> Lead time is longer.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 smtClean="0">
                <a:solidFill>
                  <a:srgbClr val="E0E0E0"/>
                </a:solidFill>
                <a:latin typeface="Eras Light ITC" pitchFamily="34" charset="0"/>
              </a:rPr>
              <a:t> Energy </a:t>
            </a:r>
            <a:r>
              <a:rPr lang="en-US" sz="3000" dirty="0" smtClean="0">
                <a:solidFill>
                  <a:srgbClr val="E0E0E0"/>
                </a:solidFill>
                <a:latin typeface="Eras Light ITC" pitchFamily="34" charset="0"/>
              </a:rPr>
              <a:t>costs are </a:t>
            </a:r>
            <a:r>
              <a:rPr lang="en-US" sz="3000" dirty="0" smtClean="0">
                <a:solidFill>
                  <a:srgbClr val="E0E0E0"/>
                </a:solidFill>
                <a:latin typeface="Eras Light ITC" pitchFamily="34" charset="0"/>
              </a:rPr>
              <a:t>lower.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 smtClean="0">
                <a:solidFill>
                  <a:srgbClr val="E0E0E0"/>
                </a:solidFill>
                <a:latin typeface="Eras Light ITC" pitchFamily="34" charset="0"/>
              </a:rPr>
              <a:t> Demand is not reduced enough to re-size units.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073" y="1114723"/>
            <a:ext cx="42741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Outline</a:t>
            </a: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Introduction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Project Overview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Analysis 1:  Developing the 	   	        Previous Facility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3928408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67778"/>
                </a:solidFill>
              </a:rPr>
              <a:t>Analysis 2:  Redesign of Deep Foundation System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E0E0E0"/>
                </a:solidFill>
              </a:rPr>
              <a:t>Analysis 3:  Composite Precast Panel Unit Implementation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0" y="1115291"/>
            <a:ext cx="3810000" cy="573346"/>
          </a:xfrm>
          <a:prstGeom prst="rect">
            <a:avLst/>
          </a:prstGeom>
          <a:solidFill>
            <a:srgbClr val="0D0D0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HVAC Capacities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073" y="1114723"/>
            <a:ext cx="42741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Outline</a:t>
            </a: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b="1" dirty="0" smtClean="0">
                <a:solidFill>
                  <a:srgbClr val="E0E0E0"/>
                </a:solidFill>
              </a:rPr>
              <a:t>Project Introduction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Overview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1:  Developing the 	   	        Previous Facility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928408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2:  Redesign of Deep Foundation System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3:  Composite Precast Panel Unit Implementation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0" y="420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E0E0E0"/>
                </a:solidFill>
                <a:latin typeface="Eras Demi ITC" pitchFamily="34" charset="0"/>
              </a:rPr>
              <a:t>Project Introduction</a:t>
            </a:r>
            <a:endParaRPr lang="en-US" sz="36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0" y="1121658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rgbClr val="E0E0E0"/>
                </a:solidFill>
                <a:latin typeface="Eras Light ITC" pitchFamily="34" charset="0"/>
              </a:rPr>
              <a:t>Washington County Regional Medical Center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210800" y="1752600"/>
            <a:ext cx="4953000" cy="3777712"/>
            <a:chOff x="20193000" y="1219200"/>
            <a:chExt cx="5410200" cy="4126424"/>
          </a:xfrm>
        </p:grpSpPr>
        <p:pic>
          <p:nvPicPr>
            <p:cNvPr id="8" name="Picture 7" descr="Site Pla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93000" y="1219200"/>
              <a:ext cx="5410200" cy="412642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22098000" y="2971800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New Medical Center</a:t>
              </a:r>
              <a:endParaRPr lang="en-US" sz="1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855288" y="2012162"/>
              <a:ext cx="1690467" cy="57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Robinwood</a:t>
              </a:r>
              <a:r>
                <a:rPr lang="en-US" sz="1400" b="1" dirty="0" smtClean="0"/>
                <a:t> Medical Center</a:t>
              </a:r>
              <a:endParaRPr lang="en-US" sz="14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8745200" y="1271826"/>
            <a:ext cx="762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Location:  11116 Medical Campus Drive</a:t>
            </a:r>
          </a:p>
          <a:p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	      Hagerstown, MD 21742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745200" y="2494746"/>
            <a:ext cx="7315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Owner:  Washington County Health System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745200" y="3629890"/>
            <a:ext cx="7315200" cy="4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Architect:  </a:t>
            </a:r>
            <a:r>
              <a:rPr lang="en-US" sz="2500" dirty="0" err="1" smtClean="0">
                <a:solidFill>
                  <a:srgbClr val="E0E0E0"/>
                </a:solidFill>
                <a:latin typeface="Eras Light ITC" pitchFamily="34" charset="0"/>
              </a:rPr>
              <a:t>Matthei</a:t>
            </a: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 &amp; Colin Associates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745200" y="4772891"/>
            <a:ext cx="7467600" cy="484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Construction Manager:  </a:t>
            </a:r>
            <a:r>
              <a:rPr lang="en-US" sz="2500" dirty="0" err="1" smtClean="0">
                <a:solidFill>
                  <a:srgbClr val="E0E0E0"/>
                </a:solidFill>
                <a:latin typeface="Eras Light ITC" pitchFamily="34" charset="0"/>
              </a:rPr>
              <a:t>Gilbane</a:t>
            </a: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 Building Company</a:t>
            </a:r>
          </a:p>
        </p:txBody>
      </p:sp>
      <p:pic>
        <p:nvPicPr>
          <p:cNvPr id="3074" name="Picture 2" descr="Washington County Health System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925800" y="1885949"/>
            <a:ext cx="1400175" cy="857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Gilbane Inc.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r="64000" b="-1149"/>
          <a:stretch>
            <a:fillRect/>
          </a:stretch>
        </p:blipFill>
        <p:spPr bwMode="auto">
          <a:xfrm>
            <a:off x="15974291" y="4572000"/>
            <a:ext cx="1371600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Matthei &amp; Colin Associates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87923" t="17282" r="838" b="1781"/>
          <a:stretch>
            <a:fillRect/>
          </a:stretch>
        </p:blipFill>
        <p:spPr bwMode="auto">
          <a:xfrm>
            <a:off x="15925800" y="3352800"/>
            <a:ext cx="1443576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0" y="420469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E0E0E0"/>
                </a:solidFill>
                <a:latin typeface="Eras Demi ITC" pitchFamily="34" charset="0"/>
              </a:rPr>
              <a:t>Conclusion</a:t>
            </a:r>
            <a:endParaRPr lang="en-US" sz="34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01867" y="1122402"/>
            <a:ext cx="601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Completing the Picture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0058400" y="1752600"/>
          <a:ext cx="7315200" cy="1877124"/>
        </p:xfrm>
        <a:graphic>
          <a:graphicData uri="http://schemas.openxmlformats.org/drawingml/2006/table">
            <a:tbl>
              <a:tblPr/>
              <a:tblGrid>
                <a:gridCol w="4454221"/>
                <a:gridCol w="2860979"/>
              </a:tblGrid>
              <a:tr h="4051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PARTIALLY DEVELOP TO RUN W/ SAVINGS SUMMARY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06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Sale Price @ 10</a:t>
                      </a:r>
                      <a:r>
                        <a:rPr lang="en-US" sz="2000" b="0" i="0" u="none" strike="noStrike" baseline="30000">
                          <a:latin typeface="Futura Lt BT"/>
                        </a:rPr>
                        <a:t>th</a:t>
                      </a:r>
                      <a:r>
                        <a:rPr lang="en-US" sz="2000" b="0" i="0" u="none" strike="noStrike">
                          <a:latin typeface="Futura Lt BT"/>
                        </a:rPr>
                        <a:t> year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$74,264,614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06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Return on Investment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$50,865,041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06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Internal Rate of Return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Futura Lt BT"/>
                        </a:rPr>
                        <a:t>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8931467" y="1752600"/>
          <a:ext cx="7924801" cy="2316478"/>
        </p:xfrm>
        <a:graphic>
          <a:graphicData uri="http://schemas.openxmlformats.org/drawingml/2006/table">
            <a:tbl>
              <a:tblPr/>
              <a:tblGrid>
                <a:gridCol w="3793389"/>
                <a:gridCol w="2302612"/>
                <a:gridCol w="1828800"/>
              </a:tblGrid>
              <a:tr h="36886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COMPARISON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6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PDTR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PDTRwS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8690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Sale Price @ 10</a:t>
                      </a:r>
                      <a:r>
                        <a:rPr lang="en-US" sz="2000" b="0" i="0" u="none" strike="noStrike" baseline="30000">
                          <a:latin typeface="Futura Lt BT"/>
                        </a:rPr>
                        <a:t>th</a:t>
                      </a:r>
                      <a:r>
                        <a:rPr lang="en-US" sz="2000" b="0" i="0" u="none" strike="noStrike">
                          <a:latin typeface="Futura Lt BT"/>
                        </a:rPr>
                        <a:t> year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$74,264,614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$74,264,614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690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Return on Investment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Futura Lt BT"/>
                        </a:rPr>
                        <a:t>$50,117,002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$50,865,041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690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Internal Rate of Return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Futura Lt BT"/>
                        </a:rPr>
                        <a:t>31%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Arial"/>
                        </a:rPr>
                        <a:t>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4073" y="1114723"/>
            <a:ext cx="42741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Outline</a:t>
            </a: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Introduction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Project Overview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Analysis 1:  Developing the 	   	        Previous Facility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928408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67778"/>
                </a:solidFill>
              </a:rPr>
              <a:t>Analysis 2:  Redesign of Deep Foundation System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Analysis 3:  Composite Precast Panel Unit Implementation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E0E0E0"/>
                </a:solidFill>
              </a:rPr>
              <a:t>Conclusion</a:t>
            </a:r>
            <a:endParaRPr lang="en-US" sz="2400" dirty="0">
              <a:solidFill>
                <a:srgbClr val="E0E0E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0" y="420469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E0E0E0"/>
                </a:solidFill>
                <a:latin typeface="Eras Demi ITC" pitchFamily="34" charset="0"/>
              </a:rPr>
              <a:t>Conclusion</a:t>
            </a:r>
            <a:endParaRPr lang="en-US" sz="34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72600" y="216414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E0E0E0"/>
                </a:solidFill>
                <a:latin typeface="Eras Demi ITC" pitchFamily="34" charset="0"/>
              </a:rPr>
              <a:t>Thesis Conclusion</a:t>
            </a:r>
            <a:endParaRPr lang="en-US" sz="48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88200" y="990600"/>
            <a:ext cx="601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193000" y="1447800"/>
            <a:ext cx="6934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With the proper development, an owner can contribute to their income by developing their previous facility.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81272" y="2743200"/>
            <a:ext cx="72459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Deep Foundation Redesign with </a:t>
            </a:r>
            <a:r>
              <a:rPr lang="en-US" sz="3000" b="1" dirty="0" err="1" smtClean="0">
                <a:solidFill>
                  <a:srgbClr val="E0E0E0"/>
                </a:solidFill>
                <a:latin typeface="Eras Light ITC" pitchFamily="34" charset="0"/>
              </a:rPr>
              <a:t>Minipiles</a:t>
            </a:r>
            <a:endParaRPr lang="en-US" sz="3000" b="1" dirty="0" smtClean="0">
              <a:solidFill>
                <a:srgbClr val="E0E0E0"/>
              </a:solidFill>
              <a:latin typeface="Eras Light IT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93000" y="3200400"/>
            <a:ext cx="6934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22% reduction in cost and 48% reduction in schedule.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81273" y="4114800"/>
            <a:ext cx="72459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Composite Precast Implementation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193000" y="4544705"/>
            <a:ext cx="6934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48% reduction in cost and 81% reduction in schedule. 7.69% reduction in summer heat gain and winter heat loss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4073" y="1114723"/>
            <a:ext cx="42741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Outline</a:t>
            </a: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Introduction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Project Overview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Analysis 1:  Developing the 	   	        Previous Facility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000" y="3928408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67778"/>
                </a:solidFill>
              </a:rPr>
              <a:t>Analysis 2:  Redesign of Deep Foundation System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3:  Composite Precast Panel Unit Implementation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E0E0E0"/>
                </a:solidFill>
              </a:rPr>
              <a:t>Conclusion</a:t>
            </a:r>
            <a:endParaRPr lang="en-US" sz="2400" dirty="0">
              <a:solidFill>
                <a:srgbClr val="E0E0E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3" grpId="1"/>
      <p:bldP spid="14" grpId="1"/>
      <p:bldP spid="15" grpId="1"/>
      <p:bldP spid="16" grpId="1"/>
      <p:bldP spid="1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372600" y="14478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E0E0E0"/>
                </a:solidFill>
                <a:latin typeface="Eras Demi ITC" pitchFamily="34" charset="0"/>
              </a:rPr>
              <a:t>Questions?</a:t>
            </a:r>
            <a:endParaRPr lang="en-US" sz="48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88200" y="990600"/>
            <a:ext cx="601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Acknowledgments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21400" y="1439230"/>
            <a:ext cx="8229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Washington County Health System</a:t>
            </a:r>
          </a:p>
          <a:p>
            <a:pPr algn="ctr">
              <a:buFont typeface="Wingdings" pitchFamily="2" charset="2"/>
              <a:buChar char="§"/>
            </a:pPr>
            <a:r>
              <a:rPr lang="en-US" sz="2500" dirty="0" err="1" smtClean="0">
                <a:solidFill>
                  <a:srgbClr val="E0E0E0"/>
                </a:solidFill>
                <a:latin typeface="Eras Light ITC" pitchFamily="34" charset="0"/>
              </a:rPr>
              <a:t>Gilbane</a:t>
            </a: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 Building Company – especially Matt Sarver, Gary Orton, and Fred </a:t>
            </a:r>
            <a:r>
              <a:rPr lang="en-US" sz="2500" dirty="0" err="1" smtClean="0">
                <a:solidFill>
                  <a:srgbClr val="E0E0E0"/>
                </a:solidFill>
                <a:latin typeface="Eras Light ITC" pitchFamily="34" charset="0"/>
              </a:rPr>
              <a:t>Neighoff</a:t>
            </a:r>
            <a:endParaRPr lang="en-US" sz="2500" dirty="0" smtClean="0">
              <a:solidFill>
                <a:srgbClr val="E0E0E0"/>
              </a:solidFill>
              <a:latin typeface="Eras Light ITC" pitchFamily="34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Penn State AE faculty– especially Dr. Riley and Dr. </a:t>
            </a:r>
            <a:r>
              <a:rPr lang="en-US" sz="2500" dirty="0" err="1" smtClean="0">
                <a:solidFill>
                  <a:srgbClr val="E0E0E0"/>
                </a:solidFill>
                <a:latin typeface="Eras Light ITC" pitchFamily="34" charset="0"/>
              </a:rPr>
              <a:t>Horman</a:t>
            </a:r>
            <a:endParaRPr lang="en-US" sz="2500" dirty="0" smtClean="0">
              <a:solidFill>
                <a:srgbClr val="E0E0E0"/>
              </a:solidFill>
              <a:latin typeface="Eras Light ITC" pitchFamily="34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Fellow AE students</a:t>
            </a:r>
          </a:p>
          <a:p>
            <a:pPr algn="ctr">
              <a:buFont typeface="Wingdings" pitchFamily="2" charset="2"/>
              <a:buChar char="§"/>
            </a:pP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Karen </a:t>
            </a:r>
            <a:r>
              <a:rPr lang="en-US" sz="2500" dirty="0" err="1" smtClean="0">
                <a:solidFill>
                  <a:srgbClr val="E0E0E0"/>
                </a:solidFill>
                <a:latin typeface="Eras Light ITC" pitchFamily="34" charset="0"/>
              </a:rPr>
              <a:t>Borst</a:t>
            </a: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 and Foster </a:t>
            </a:r>
            <a:r>
              <a:rPr lang="en-US" sz="2500" dirty="0" err="1" smtClean="0">
                <a:solidFill>
                  <a:srgbClr val="E0E0E0"/>
                </a:solidFill>
                <a:latin typeface="Eras Light ITC" pitchFamily="34" charset="0"/>
              </a:rPr>
              <a:t>Earley</a:t>
            </a:r>
            <a:endParaRPr lang="en-US" sz="2500" dirty="0" smtClean="0">
              <a:solidFill>
                <a:srgbClr val="E0E0E0"/>
              </a:solidFill>
              <a:latin typeface="Eras Light ITC" pitchFamily="34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Ryan and Todd </a:t>
            </a:r>
            <a:r>
              <a:rPr lang="en-US" sz="2500" dirty="0" err="1" smtClean="0">
                <a:solidFill>
                  <a:srgbClr val="E0E0E0"/>
                </a:solidFill>
                <a:latin typeface="Eras Light ITC" pitchFamily="34" charset="0"/>
              </a:rPr>
              <a:t>Earley</a:t>
            </a:r>
            <a:endParaRPr lang="en-US" sz="2500" dirty="0" smtClean="0">
              <a:solidFill>
                <a:srgbClr val="E0E0E0"/>
              </a:solidFill>
              <a:latin typeface="Eras Light ITC" pitchFamily="34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Tom, Julie, and Megan Ramsey</a:t>
            </a:r>
          </a:p>
          <a:p>
            <a:pPr algn="ctr">
              <a:buFont typeface="Wingdings" pitchFamily="2" charset="2"/>
              <a:buChar char="§"/>
            </a:pP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‘’’Hawks 4 Life’’’ – David Miller and Steve </a:t>
            </a:r>
            <a:r>
              <a:rPr lang="en-US" sz="2500" dirty="0" err="1" smtClean="0">
                <a:solidFill>
                  <a:srgbClr val="E0E0E0"/>
                </a:solidFill>
                <a:latin typeface="Eras Light ITC" pitchFamily="34" charset="0"/>
              </a:rPr>
              <a:t>Lumpp</a:t>
            </a:r>
            <a:endParaRPr lang="en-US" sz="2500" dirty="0" smtClean="0">
              <a:solidFill>
                <a:srgbClr val="E0E0E0"/>
              </a:solidFill>
              <a:latin typeface="Eras Light ITC" pitchFamily="34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Thomas </a:t>
            </a:r>
            <a:r>
              <a:rPr lang="en-US" sz="2500" dirty="0" err="1" smtClean="0">
                <a:solidFill>
                  <a:srgbClr val="E0E0E0"/>
                </a:solidFill>
                <a:latin typeface="Eras Light ITC" pitchFamily="34" charset="0"/>
              </a:rPr>
              <a:t>Chirdon</a:t>
            </a: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, Dominic </a:t>
            </a:r>
            <a:r>
              <a:rPr lang="en-US" sz="2500" dirty="0" err="1" smtClean="0">
                <a:solidFill>
                  <a:srgbClr val="E0E0E0"/>
                </a:solidFill>
                <a:latin typeface="Eras Light ITC" pitchFamily="34" charset="0"/>
              </a:rPr>
              <a:t>Manno</a:t>
            </a: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, and Christopher Conrad</a:t>
            </a:r>
          </a:p>
        </p:txBody>
      </p:sp>
      <p:pic>
        <p:nvPicPr>
          <p:cNvPr id="79874" name="Picture 2" descr="http://www.washingtoncountyhospital.com/newhospital/images/3dFIX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47960" y="2514600"/>
            <a:ext cx="6720840" cy="2057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4073" y="1114723"/>
            <a:ext cx="42741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Outline</a:t>
            </a: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Introduction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Project Overview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Analysis 1:  Developing the 	   	        Previous Facility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928408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67778"/>
                </a:solidFill>
              </a:rPr>
              <a:t>Analysis 2:  Redesign of Deep Foundation System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3:  Composite Precast Panel Unit Implementation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E0E0E0"/>
                </a:solidFill>
              </a:rPr>
              <a:t>Conclusion</a:t>
            </a:r>
            <a:endParaRPr lang="en-US" sz="2400" dirty="0">
              <a:solidFill>
                <a:srgbClr val="E0E0E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0" y="420469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E0E0E0"/>
                </a:solidFill>
                <a:latin typeface="Eras Demi ITC" pitchFamily="34" charset="0"/>
              </a:rPr>
              <a:t>Develop to Sell</a:t>
            </a:r>
            <a:endParaRPr lang="en-US" sz="34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8400" y="1143000"/>
            <a:ext cx="7315200" cy="44958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03909" y="1122218"/>
          <a:ext cx="9138806" cy="4564052"/>
        </p:xfrm>
        <a:graphic>
          <a:graphicData uri="http://schemas.openxmlformats.org/drawingml/2006/table">
            <a:tbl>
              <a:tblPr/>
              <a:tblGrid>
                <a:gridCol w="287199"/>
                <a:gridCol w="787956"/>
                <a:gridCol w="549850"/>
                <a:gridCol w="746225"/>
                <a:gridCol w="746225"/>
                <a:gridCol w="746225"/>
                <a:gridCol w="530212"/>
                <a:gridCol w="670130"/>
                <a:gridCol w="814956"/>
                <a:gridCol w="814956"/>
                <a:gridCol w="434480"/>
                <a:gridCol w="787956"/>
                <a:gridCol w="434480"/>
                <a:gridCol w="787956"/>
              </a:tblGrid>
              <a:tr h="113500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DEVELOP TO RUN DISCOUNTED CASH FLOW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2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Construciton Costs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$34,475,474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042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Initial Net Income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$16,166,880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042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Initial Cap. Rate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12.75%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042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Reversionary Cap Rate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13%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042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Growth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042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Market Reviews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2 yearly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042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Refurbishment Cost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$10,000,000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042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Effeciency Rate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75%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08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1152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Year</a:t>
                      </a:r>
                    </a:p>
                  </a:txBody>
                  <a:tcPr marL="5159" marR="5159" marT="515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Construction Costs</a:t>
                      </a:r>
                    </a:p>
                  </a:txBody>
                  <a:tcPr marL="5159" marR="5159" marT="51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Growth (%)</a:t>
                      </a:r>
                    </a:p>
                  </a:txBody>
                  <a:tcPr marL="5159" marR="5159" marT="51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Income</a:t>
                      </a:r>
                    </a:p>
                  </a:txBody>
                  <a:tcPr marL="5159" marR="5159" marT="51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Room Rate</a:t>
                      </a:r>
                    </a:p>
                  </a:txBody>
                  <a:tcPr marL="5159" marR="5159" marT="51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Refurb Cost</a:t>
                      </a:r>
                    </a:p>
                  </a:txBody>
                  <a:tcPr marL="5159" marR="5159" marT="51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Growth (%)</a:t>
                      </a:r>
                    </a:p>
                  </a:txBody>
                  <a:tcPr marL="5159" marR="5159" marT="51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Operating Costs</a:t>
                      </a:r>
                    </a:p>
                  </a:txBody>
                  <a:tcPr marL="5159" marR="5159" marT="51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Sale Price</a:t>
                      </a:r>
                    </a:p>
                  </a:txBody>
                  <a:tcPr marL="5159" marR="5159" marT="51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Net Cash Flow</a:t>
                      </a:r>
                    </a:p>
                  </a:txBody>
                  <a:tcPr marL="5159" marR="5159" marT="51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PV Factor</a:t>
                      </a:r>
                    </a:p>
                  </a:txBody>
                  <a:tcPr marL="5159" marR="5159" marT="51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Discounted Cash Flow</a:t>
                      </a:r>
                    </a:p>
                  </a:txBody>
                  <a:tcPr marL="5159" marR="5159" marT="51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PV Factor</a:t>
                      </a:r>
                    </a:p>
                  </a:txBody>
                  <a:tcPr marL="5159" marR="5159" marT="51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Discounted Cash Flow</a:t>
                      </a:r>
                    </a:p>
                  </a:txBody>
                  <a:tcPr marL="5159" marR="5159" marT="51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30%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35%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2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-$34,475,474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-$34,475,474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-$34,475,474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-$34,475,474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2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$16,166,880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$16,166,880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6,951,758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$9,215,122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0.7693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$7,089,193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0.7408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$6,826,562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2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2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$16,409,383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$16,166,880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6,951,758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$9,215,122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0.5918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$5,453,509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0.5487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$5,056,337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2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3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$16,655,524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$16,655,524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7,056,035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$9,599,489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0.4552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$4,369,687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0.4065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$3,902,192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2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4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$16,905,357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$16,655,524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7,161,875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$9,493,649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0.3502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$3,324,676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0.3011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$2,858,538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2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5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$17,158,937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$17,158,937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$10,000,000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7,269,303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-$110,366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0.2694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-$29,733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0.2231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-$24,623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2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6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$17,416,321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$17,158,937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7,378,343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$9,780,594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0.2072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$2,026,539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0.1652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$1,615,754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2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7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$17,677,566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$17,677,566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7,489,018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$10,188,548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0.1594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$1,624,055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0.1224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$1,247,078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2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8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$17,942,730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$17,677,566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7,601,353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$10,076,213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0.1226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$1,235,344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0.0907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$913,912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2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9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$18,211,870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$18,211,870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7,715,374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$10,496,497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0.0943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$989,820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0.0672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$705,365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2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10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$18,485,049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$18,211,870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7,831,104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$144,325,571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$154,706,337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0.0726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$11,231,680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0.0498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$7,704,376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2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11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$18,762,324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NPV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$2,839,296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-$3,669,982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Futura Lt BT"/>
                        </a:rPr>
                        <a:t>IRR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Futura Lt BT"/>
                        </a:rPr>
                        <a:t>32%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0744200" y="1447800"/>
          <a:ext cx="5433865" cy="4018354"/>
        </p:xfrm>
        <a:graphic>
          <a:graphicData uri="http://schemas.openxmlformats.org/drawingml/2006/table">
            <a:tbl>
              <a:tblPr/>
              <a:tblGrid>
                <a:gridCol w="2340051"/>
                <a:gridCol w="821267"/>
                <a:gridCol w="888768"/>
                <a:gridCol w="1383779"/>
              </a:tblGrid>
              <a:tr h="12141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DEVELOP TO SELL RESIDUAL ANALYSIS</a:t>
                      </a:r>
                    </a:p>
                  </a:txBody>
                  <a:tcPr marL="5781" marR="5781" marT="578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6786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Development Costs</a:t>
                      </a:r>
                    </a:p>
                  </a:txBody>
                  <a:tcPr marL="5781" marR="5781" marT="578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6786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Development Period:</a:t>
                      </a:r>
                    </a:p>
                  </a:txBody>
                  <a:tcPr marL="5781" marR="5781" marT="578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6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Approvals / Preconstruction</a:t>
                      </a:r>
                    </a:p>
                  </a:txBody>
                  <a:tcPr marL="5781" marR="5781" marT="578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6 months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Construciton</a:t>
                      </a:r>
                    </a:p>
                  </a:txBody>
                  <a:tcPr marL="5781" marR="5781" marT="578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12 months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Construction Cost Escalation</a:t>
                      </a:r>
                    </a:p>
                  </a:txBody>
                  <a:tcPr marL="5781" marR="5781" marT="578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4% per annum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6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6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Building Costs</a:t>
                      </a:r>
                    </a:p>
                  </a:txBody>
                  <a:tcPr marL="5781" marR="5781" marT="578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6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# of Beds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Rate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Cost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Nursing Home</a:t>
                      </a:r>
                    </a:p>
                  </a:txBody>
                  <a:tcPr marL="5781" marR="5781" marT="578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274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$109,489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$29,999,986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6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6786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Construction Costs at April 2009</a:t>
                      </a:r>
                    </a:p>
                  </a:txBody>
                  <a:tcPr marL="5781" marR="5781" marT="578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$29,999,986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6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6786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Cost Escalation Prior to Construction</a:t>
                      </a:r>
                    </a:p>
                  </a:txBody>
                  <a:tcPr marL="5781" marR="5781" marT="578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$450,000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6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6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Sub-Total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$30,449,986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6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411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Cost Escalation During Construction</a:t>
                      </a:r>
                    </a:p>
                  </a:txBody>
                  <a:tcPr marL="5781" marR="5781" marT="578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$609,000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6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6786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Total Construction Costs at Completion</a:t>
                      </a:r>
                    </a:p>
                  </a:txBody>
                  <a:tcPr marL="5781" marR="5781" marT="578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$31,058,986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6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411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Consultants' Fees @ 11%</a:t>
                      </a:r>
                    </a:p>
                  </a:txBody>
                  <a:tcPr marL="5781" marR="5781" marT="578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$3,416,488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6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411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Futura Lt BT"/>
                        </a:rPr>
                        <a:t>Total Design and Construction Costs</a:t>
                      </a:r>
                    </a:p>
                  </a:txBody>
                  <a:tcPr marL="5781" marR="5781" marT="578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Futura Lt BT"/>
                        </a:rPr>
                        <a:t>$34,475,474</a:t>
                      </a:r>
                    </a:p>
                  </a:txBody>
                  <a:tcPr marL="5781" marR="5781" marT="5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0" y="423538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E0E0E0"/>
                </a:solidFill>
                <a:latin typeface="Eras Demi ITC" pitchFamily="34" charset="0"/>
              </a:rPr>
              <a:t>Develop to Run</a:t>
            </a:r>
            <a:endParaRPr lang="en-US" sz="34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88000" y="436418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E0E0E0"/>
                </a:solidFill>
                <a:latin typeface="Eras Demi ITC" pitchFamily="34" charset="0"/>
              </a:rPr>
              <a:t>Develop to Sell Cont’d</a:t>
            </a:r>
            <a:endParaRPr lang="en-US" sz="34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0574000" y="914400"/>
          <a:ext cx="5029201" cy="5774052"/>
        </p:xfrm>
        <a:graphic>
          <a:graphicData uri="http://schemas.openxmlformats.org/drawingml/2006/table">
            <a:tbl>
              <a:tblPr/>
              <a:tblGrid>
                <a:gridCol w="2165784"/>
                <a:gridCol w="760107"/>
                <a:gridCol w="822583"/>
                <a:gridCol w="1280727"/>
              </a:tblGrid>
              <a:tr h="7589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Development Returns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Efficiency Rate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75%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# of Beds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Rent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Cost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Nursing Home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206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$78,480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$16,166,880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Gross Rent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$16,166,880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Capitalization Rate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12.75%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905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Gross Returns / Sale Price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$126,799,059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75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9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Less the Following: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905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Marketing/Advertising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1%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$1,255,436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$125,543,623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905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Agents Commission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1.50%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$1,855,324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$123,688,298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Legals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5%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$5,889,919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$117,798,379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0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Vacancies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25%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$23,559,676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$94,238,703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Futura Lt BT"/>
                        </a:rPr>
                        <a:t>Net Proceeds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Futura Lt BT"/>
                        </a:rPr>
                        <a:t>$94,238,703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905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Futura Lt BT"/>
                        </a:rPr>
                        <a:t>Gross Residual Value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Futura Lt BT"/>
                        </a:rPr>
                        <a:t>$59,763,229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905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Less Interest Holding Charges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2%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$1,171,828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$58,591,401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0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Less Taxes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1.858%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$1,068,770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$57,522,631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Net Residual Value is:</a:t>
                      </a: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$57,522,631</a:t>
                      </a:r>
                    </a:p>
                  </a:txBody>
                  <a:tcPr marL="3757" marR="3757" marT="37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0" y="420469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E0E0E0"/>
                </a:solidFill>
                <a:latin typeface="Eras Demi ITC" pitchFamily="34" charset="0"/>
              </a:rPr>
              <a:t>Develop to Lease</a:t>
            </a:r>
            <a:endParaRPr lang="en-US" sz="34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8400" y="1143000"/>
            <a:ext cx="7315200" cy="44958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0" y="423538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E0E0E0"/>
                </a:solidFill>
                <a:latin typeface="Eras Demi ITC" pitchFamily="34" charset="0"/>
              </a:rPr>
              <a:t>Partially Develop to Run</a:t>
            </a:r>
            <a:endParaRPr lang="en-US" sz="34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2" y="1066800"/>
          <a:ext cx="8762998" cy="4564052"/>
        </p:xfrm>
        <a:graphic>
          <a:graphicData uri="http://schemas.openxmlformats.org/drawingml/2006/table">
            <a:tbl>
              <a:tblPr/>
              <a:tblGrid>
                <a:gridCol w="277250"/>
                <a:gridCol w="760660"/>
                <a:gridCol w="530804"/>
                <a:gridCol w="720376"/>
                <a:gridCol w="720376"/>
                <a:gridCol w="720376"/>
                <a:gridCol w="511846"/>
                <a:gridCol w="587676"/>
                <a:gridCol w="786728"/>
                <a:gridCol w="786728"/>
                <a:gridCol w="419429"/>
                <a:gridCol w="760660"/>
                <a:gridCol w="419429"/>
                <a:gridCol w="760660"/>
              </a:tblGrid>
              <a:tr h="113500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PARTIALLY DEVELOP TO RUN DISCOUNTED CASH FLOW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2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Construciton Costs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$18,747,612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042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Initial Net Income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$8,318,880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042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Initial Cap. Rate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12.75%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042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Reversionary Cap Rate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13%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042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Growth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042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Market Reviews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2 yearly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042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Refurbishment Cost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$5,400,000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042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Effeciency Rate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85%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08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1152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Year</a:t>
                      </a:r>
                    </a:p>
                  </a:txBody>
                  <a:tcPr marL="5159" marR="5159" marT="515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Construction Costs</a:t>
                      </a:r>
                    </a:p>
                  </a:txBody>
                  <a:tcPr marL="5159" marR="5159" marT="51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Growth (%)</a:t>
                      </a:r>
                    </a:p>
                  </a:txBody>
                  <a:tcPr marL="5159" marR="5159" marT="51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Market Rent</a:t>
                      </a:r>
                    </a:p>
                  </a:txBody>
                  <a:tcPr marL="5159" marR="5159" marT="51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Lease Rent</a:t>
                      </a:r>
                    </a:p>
                  </a:txBody>
                  <a:tcPr marL="5159" marR="5159" marT="51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Refurb Cost</a:t>
                      </a:r>
                    </a:p>
                  </a:txBody>
                  <a:tcPr marL="5159" marR="5159" marT="51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Growth (%)</a:t>
                      </a:r>
                    </a:p>
                  </a:txBody>
                  <a:tcPr marL="5159" marR="5159" marT="51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Operating Costs</a:t>
                      </a:r>
                    </a:p>
                  </a:txBody>
                  <a:tcPr marL="5159" marR="5159" marT="51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Sale Price</a:t>
                      </a:r>
                    </a:p>
                  </a:txBody>
                  <a:tcPr marL="5159" marR="5159" marT="51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Net Cash Flow</a:t>
                      </a:r>
                    </a:p>
                  </a:txBody>
                  <a:tcPr marL="5159" marR="5159" marT="51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PV Factor</a:t>
                      </a:r>
                    </a:p>
                  </a:txBody>
                  <a:tcPr marL="5159" marR="5159" marT="51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Discounted Cash Flow</a:t>
                      </a:r>
                    </a:p>
                  </a:txBody>
                  <a:tcPr marL="5159" marR="5159" marT="51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PV Factor</a:t>
                      </a:r>
                    </a:p>
                  </a:txBody>
                  <a:tcPr marL="5159" marR="5159" marT="51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Discounted Cash Flow</a:t>
                      </a:r>
                    </a:p>
                  </a:txBody>
                  <a:tcPr marL="5159" marR="5159" marT="51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30%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35%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2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-$18,747,612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-$18,747,612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-$18,747,612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-$18,747,612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2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$8,318,880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$8,318,880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3,577,118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$4,741,762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0.7693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$3,647,837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0.7408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$3,512,697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2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2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$8,443,663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$8,318,880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3,577,118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$4,741,762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0.5918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$2,806,175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0.5487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$2,601,805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2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3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$8,570,318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$8,570,318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3,630,775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$4,939,543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0.4552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$2,248,480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0.4065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$2,007,924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2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4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$8,698,873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$8,570,318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3,685,237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$4,885,081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0.3502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$1,710,755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0.3011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$1,470,898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2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5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$8,829,356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$8,829,356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$5,400,000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3,740,515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-$311,159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0.2694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-$83,826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0.2231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-$69,420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2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6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$8,961,796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$8,829,356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3,796,623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$5,032,733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0.2072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$1,042,782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0.1652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$831,407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2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7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$9,096,223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$9,096,223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3,853,572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$5,242,651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0.1594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$835,679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0.1224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$641,700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2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8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$9,232,667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$9,096,223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3,911,376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$5,184,847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0.1226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$635,662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0.0907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$470,266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2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9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$9,371,157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$9,371,157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3,970,047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$5,401,110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0.0943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$509,325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0.0672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$362,955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2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10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$9,511,724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$9,371,157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4,029,597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$74,264,614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$79,606,174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0.0726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$5,779,408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0.0498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$3,964,387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2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11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$9,654,400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NPV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$384,665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-$2,952,992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Futura Lt BT"/>
                        </a:rPr>
                        <a:t>IRR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Futura Lt BT"/>
                        </a:rPr>
                        <a:t>31%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Futura Lt BT"/>
                        </a:rPr>
                        <a:t> 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698792" y="1295399"/>
          <a:ext cx="8360609" cy="4191000"/>
        </p:xfrm>
        <a:graphic>
          <a:graphicData uri="http://schemas.openxmlformats.org/drawingml/2006/table">
            <a:tbl>
              <a:tblPr/>
              <a:tblGrid>
                <a:gridCol w="302471"/>
                <a:gridCol w="829856"/>
                <a:gridCol w="579090"/>
                <a:gridCol w="785908"/>
                <a:gridCol w="785908"/>
                <a:gridCol w="785908"/>
                <a:gridCol w="858294"/>
                <a:gridCol w="858294"/>
                <a:gridCol w="457584"/>
                <a:gridCol w="829856"/>
                <a:gridCol w="457584"/>
                <a:gridCol w="829856"/>
              </a:tblGrid>
              <a:tr h="215234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DEVELOP TO LEASE DISCOUNTED CASH FLOW</a:t>
                      </a:r>
                    </a:p>
                  </a:txBody>
                  <a:tcPr marL="7467" marR="7467" marT="746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91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Year</a:t>
                      </a:r>
                    </a:p>
                  </a:txBody>
                  <a:tcPr marL="7467" marR="7467" marT="746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Construction Price</a:t>
                      </a:r>
                    </a:p>
                  </a:txBody>
                  <a:tcPr marL="7467" marR="7467" marT="7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Growth (%)</a:t>
                      </a:r>
                    </a:p>
                  </a:txBody>
                  <a:tcPr marL="7467" marR="7467" marT="7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Income</a:t>
                      </a:r>
                    </a:p>
                  </a:txBody>
                  <a:tcPr marL="7467" marR="7467" marT="7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Room Rate</a:t>
                      </a:r>
                    </a:p>
                  </a:txBody>
                  <a:tcPr marL="7467" marR="7467" marT="7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Refurb Cost</a:t>
                      </a:r>
                    </a:p>
                  </a:txBody>
                  <a:tcPr marL="7467" marR="7467" marT="7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Sale Price</a:t>
                      </a:r>
                    </a:p>
                  </a:txBody>
                  <a:tcPr marL="7467" marR="7467" marT="7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Net Cash Flow</a:t>
                      </a:r>
                    </a:p>
                  </a:txBody>
                  <a:tcPr marL="7467" marR="7467" marT="7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PV Factor</a:t>
                      </a:r>
                    </a:p>
                  </a:txBody>
                  <a:tcPr marL="7467" marR="7467" marT="7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Discounted Cash Flow</a:t>
                      </a:r>
                    </a:p>
                  </a:txBody>
                  <a:tcPr marL="7467" marR="7467" marT="7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PV Factor</a:t>
                      </a:r>
                    </a:p>
                  </a:txBody>
                  <a:tcPr marL="7467" marR="7467" marT="7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Futura Lt BT"/>
                        </a:rPr>
                        <a:t>Discounted Cash Flow</a:t>
                      </a:r>
                    </a:p>
                  </a:txBody>
                  <a:tcPr marL="7467" marR="7467" marT="7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20%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30%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4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</a:t>
                      </a:r>
                    </a:p>
                  </a:txBody>
                  <a:tcPr marL="7467" marR="7467" marT="746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-$34,475,474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-$34,475,474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-$34,475,474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-$34,475,474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4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</a:t>
                      </a:r>
                    </a:p>
                  </a:txBody>
                  <a:tcPr marL="7467" marR="7467" marT="746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$7,832,853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$7,832,853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$7,832,853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0.8334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$6,527,900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0.7693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$6,025,814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4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2</a:t>
                      </a:r>
                    </a:p>
                  </a:txBody>
                  <a:tcPr marL="7467" marR="7467" marT="746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$7,950,346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$7,832,853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$7,832,853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0.6945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$5,439,916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0.5918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$4,635,482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4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3</a:t>
                      </a:r>
                    </a:p>
                  </a:txBody>
                  <a:tcPr marL="7467" marR="7467" marT="746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$8,069,601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$8,069,601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$8,069,601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0.5788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$4,670,685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0.4552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$3,673,282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4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4</a:t>
                      </a:r>
                    </a:p>
                  </a:txBody>
                  <a:tcPr marL="7467" marR="7467" marT="746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$8,190,645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$8,069,601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$8,069,601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0.4823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$3,891,969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0.3502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$2,825,974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4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5</a:t>
                      </a:r>
                    </a:p>
                  </a:txBody>
                  <a:tcPr marL="7467" marR="7467" marT="746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$8,313,505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$8,313,505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$10,000,000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-$1,686,495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0.4019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-$677,802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0.2694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-$454,342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4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6</a:t>
                      </a:r>
                    </a:p>
                  </a:txBody>
                  <a:tcPr marL="7467" marR="7467" marT="746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$8,438,207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$8,313,505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$8,313,505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0.3349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$2,784,193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0.2072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$1,722,558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4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7</a:t>
                      </a:r>
                    </a:p>
                  </a:txBody>
                  <a:tcPr marL="7467" marR="7467" marT="746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$8,564,780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$8,564,780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$8,564,780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0.2791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$2,390,430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0.1594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$1,365,226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4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8</a:t>
                      </a:r>
                    </a:p>
                  </a:txBody>
                  <a:tcPr marL="7467" marR="7467" marT="746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$8,693,252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$8,564,780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$8,564,780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0.2326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$1,992,168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0.1226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$1,050,042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4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9</a:t>
                      </a:r>
                    </a:p>
                  </a:txBody>
                  <a:tcPr marL="7467" marR="7467" marT="746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$8,823,651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$8,823,651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$8,823,651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0.1939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$1,710,906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0.0943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$832,070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4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10</a:t>
                      </a:r>
                    </a:p>
                  </a:txBody>
                  <a:tcPr marL="7467" marR="7467" marT="746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$8,956,006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$8,823,651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$69,925,736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$78,749,387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0.1616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$12,725,901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0.0726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$5,717,205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4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11</a:t>
                      </a:r>
                    </a:p>
                  </a:txBody>
                  <a:tcPr marL="7467" marR="7467" marT="746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$9,090,346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NPV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$6,980,791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-$7,082,161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Futura Lt BT"/>
                        </a:rPr>
                        <a:t>IRR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Futura Lt BT"/>
                        </a:rPr>
                        <a:t>25%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Futura Lt BT"/>
                        </a:rPr>
                        <a:t> 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288000" y="436418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E0E0E0"/>
                </a:solidFill>
                <a:latin typeface="Eras Demi ITC" pitchFamily="34" charset="0"/>
              </a:rPr>
              <a:t>Partially Develop to Run w Savings</a:t>
            </a:r>
            <a:endParaRPr lang="en-US" sz="34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8135598" y="1295400"/>
          <a:ext cx="9296402" cy="4483680"/>
        </p:xfrm>
        <a:graphic>
          <a:graphicData uri="http://schemas.openxmlformats.org/drawingml/2006/table">
            <a:tbl>
              <a:tblPr/>
              <a:tblGrid>
                <a:gridCol w="271241"/>
                <a:gridCol w="744176"/>
                <a:gridCol w="519302"/>
                <a:gridCol w="704764"/>
                <a:gridCol w="704764"/>
                <a:gridCol w="704764"/>
                <a:gridCol w="500754"/>
                <a:gridCol w="574940"/>
                <a:gridCol w="723311"/>
                <a:gridCol w="769677"/>
                <a:gridCol w="769677"/>
                <a:gridCol w="410340"/>
                <a:gridCol w="744176"/>
                <a:gridCol w="410340"/>
                <a:gridCol w="744176"/>
              </a:tblGrid>
              <a:tr h="110217"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en-US" sz="95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PARTIALLY DEVELOP TO RUN DISCOUNTED CASH FLOW WITH SAVINGS</a:t>
                      </a:r>
                    </a:p>
                  </a:txBody>
                  <a:tcPr marL="5010" marR="5010" marT="50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119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Construciton Costs</a:t>
                      </a:r>
                    </a:p>
                  </a:txBody>
                  <a:tcPr marL="5010" marR="5010" marT="50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$17,999,573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0119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Initial Net Income</a:t>
                      </a:r>
                    </a:p>
                  </a:txBody>
                  <a:tcPr marL="5010" marR="5010" marT="50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$8,318,880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0119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Initial Cap. Rate</a:t>
                      </a:r>
                    </a:p>
                  </a:txBody>
                  <a:tcPr marL="5010" marR="5010" marT="50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12.75%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0119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Reversionary Cap Rate</a:t>
                      </a:r>
                    </a:p>
                  </a:txBody>
                  <a:tcPr marL="5010" marR="5010" marT="50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13%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0119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Growth</a:t>
                      </a:r>
                    </a:p>
                  </a:txBody>
                  <a:tcPr marL="5010" marR="5010" marT="50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0119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Market Reviews</a:t>
                      </a:r>
                    </a:p>
                  </a:txBody>
                  <a:tcPr marL="5010" marR="5010" marT="50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2 yearly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0119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Refurbishment Cost</a:t>
                      </a:r>
                    </a:p>
                  </a:txBody>
                  <a:tcPr marL="5010" marR="5010" marT="50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$5,400,000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0119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Effeciency Rate</a:t>
                      </a:r>
                    </a:p>
                  </a:txBody>
                  <a:tcPr marL="5010" marR="5010" marT="50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85%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0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C0C0C0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93578">
                <a:tc>
                  <a:txBody>
                    <a:bodyPr/>
                    <a:lstStyle/>
                    <a:p>
                      <a:pPr algn="l" fontAlgn="t"/>
                      <a:r>
                        <a:rPr lang="en-US" sz="950" b="0" i="0" u="none" strike="noStrike">
                          <a:latin typeface="Futura Lt BT"/>
                        </a:rPr>
                        <a:t>Year</a:t>
                      </a:r>
                    </a:p>
                  </a:txBody>
                  <a:tcPr marL="5010" marR="5010" marT="50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50" b="0" i="0" u="none" strike="noStrike">
                          <a:latin typeface="Futura Lt BT"/>
                        </a:rPr>
                        <a:t>Construction Costs</a:t>
                      </a:r>
                    </a:p>
                  </a:txBody>
                  <a:tcPr marL="5010" marR="5010" marT="50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50" b="0" i="0" u="none" strike="noStrike">
                          <a:latin typeface="Futura Lt BT"/>
                        </a:rPr>
                        <a:t>Growth (%)</a:t>
                      </a:r>
                    </a:p>
                  </a:txBody>
                  <a:tcPr marL="5010" marR="5010" marT="50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50" b="0" i="0" u="none" strike="noStrike">
                          <a:latin typeface="Futura Lt BT"/>
                        </a:rPr>
                        <a:t>Market Rent</a:t>
                      </a:r>
                    </a:p>
                  </a:txBody>
                  <a:tcPr marL="5010" marR="5010" marT="50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50" b="0" i="0" u="none" strike="noStrike">
                          <a:latin typeface="Futura Lt BT"/>
                        </a:rPr>
                        <a:t>Lease Rent</a:t>
                      </a:r>
                    </a:p>
                  </a:txBody>
                  <a:tcPr marL="5010" marR="5010" marT="50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50" b="0" i="0" u="none" strike="noStrike">
                          <a:latin typeface="Futura Lt BT"/>
                        </a:rPr>
                        <a:t>Refurb Cost</a:t>
                      </a:r>
                    </a:p>
                  </a:txBody>
                  <a:tcPr marL="5010" marR="5010" marT="50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50" b="0" i="0" u="none" strike="noStrike">
                          <a:latin typeface="Futura Lt BT"/>
                        </a:rPr>
                        <a:t>Growth (%)</a:t>
                      </a:r>
                    </a:p>
                  </a:txBody>
                  <a:tcPr marL="5010" marR="5010" marT="50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50" b="0" i="0" u="none" strike="noStrike">
                          <a:latin typeface="Futura Lt BT"/>
                        </a:rPr>
                        <a:t>Operating Costs</a:t>
                      </a:r>
                    </a:p>
                  </a:txBody>
                  <a:tcPr marL="5010" marR="5010" marT="50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50" b="0" i="0" u="none" strike="noStrike">
                          <a:latin typeface="Futura Lt BT"/>
                        </a:rPr>
                        <a:t>Annual Energy Savings</a:t>
                      </a:r>
                    </a:p>
                  </a:txBody>
                  <a:tcPr marL="5010" marR="5010" marT="50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50" b="0" i="0" u="none" strike="noStrike">
                          <a:latin typeface="Futura Lt BT"/>
                        </a:rPr>
                        <a:t>Sale Price</a:t>
                      </a:r>
                    </a:p>
                  </a:txBody>
                  <a:tcPr marL="5010" marR="5010" marT="50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50" b="0" i="0" u="none" strike="noStrike">
                          <a:latin typeface="Futura Lt BT"/>
                        </a:rPr>
                        <a:t>Net Cash Flow</a:t>
                      </a:r>
                    </a:p>
                  </a:txBody>
                  <a:tcPr marL="5010" marR="5010" marT="50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50" b="0" i="0" u="none" strike="noStrike">
                          <a:latin typeface="Futura Lt BT"/>
                        </a:rPr>
                        <a:t>PV Factor</a:t>
                      </a:r>
                    </a:p>
                  </a:txBody>
                  <a:tcPr marL="5010" marR="5010" marT="50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50" b="0" i="0" u="none" strike="noStrike">
                          <a:latin typeface="Futura Lt BT"/>
                        </a:rPr>
                        <a:t>Discounted Cash Flow</a:t>
                      </a:r>
                    </a:p>
                  </a:txBody>
                  <a:tcPr marL="5010" marR="5010" marT="50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50" b="0" i="0" u="none" strike="noStrike">
                          <a:latin typeface="Futura Lt BT"/>
                        </a:rPr>
                        <a:t>PV Factor</a:t>
                      </a:r>
                    </a:p>
                  </a:txBody>
                  <a:tcPr marL="5010" marR="5010" marT="50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50" b="0" i="0" u="none" strike="noStrike">
                          <a:latin typeface="Futura Lt BT"/>
                        </a:rPr>
                        <a:t>Discounted Cash Flow</a:t>
                      </a:r>
                    </a:p>
                  </a:txBody>
                  <a:tcPr marL="5010" marR="5010" marT="50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1199"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30%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35%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1199"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1199"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0</a:t>
                      </a:r>
                    </a:p>
                  </a:txBody>
                  <a:tcPr marL="5010" marR="5010" marT="50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-$17,999,573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0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-$17,999,573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1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-$17,999,573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1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-$17,999,573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1199"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1</a:t>
                      </a:r>
                    </a:p>
                  </a:txBody>
                  <a:tcPr marL="5010" marR="5010" marT="50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$8,318,880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$8,318,880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0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3,577,118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465,025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$5,206,787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0.7693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$4,005,581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0.7408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$3,857,188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1199"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2</a:t>
                      </a:r>
                    </a:p>
                  </a:txBody>
                  <a:tcPr marL="5010" marR="5010" marT="50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$8,443,663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$8,318,880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3,577,118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465,025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$5,206,787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0.5918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$3,081,377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0.5487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$2,856,964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1199"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3</a:t>
                      </a:r>
                    </a:p>
                  </a:txBody>
                  <a:tcPr marL="5010" marR="5010" marT="50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$8,570,318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$8,570,318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3,630,775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472,001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$5,411,544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0.4552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$2,463,335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0.4065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$2,199,793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1199"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4</a:t>
                      </a:r>
                    </a:p>
                  </a:txBody>
                  <a:tcPr marL="5010" marR="5010" marT="50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$8,698,873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$8,570,318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3,685,237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479,081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$5,364,162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0.3502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$1,878,530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0.3011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$1,615,149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1199"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5</a:t>
                      </a:r>
                    </a:p>
                  </a:txBody>
                  <a:tcPr marL="5010" marR="5010" marT="50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$8,829,356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$8,829,356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$5,400,000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3,740,515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486,267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$175,108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0.2694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$47,174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0.2231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$39,067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1199"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6</a:t>
                      </a:r>
                    </a:p>
                  </a:txBody>
                  <a:tcPr marL="5010" marR="5010" marT="50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$8,961,796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$8,829,356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3,796,623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493,561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$5,526,294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0.2072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$1,145,048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0.1652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$912,944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1199"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7</a:t>
                      </a:r>
                    </a:p>
                  </a:txBody>
                  <a:tcPr marL="5010" marR="5010" marT="50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$9,096,223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$9,096,223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3,853,572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500,964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$5,743,615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0.1594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$915,532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0.1224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$703,019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1199"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8</a:t>
                      </a:r>
                    </a:p>
                  </a:txBody>
                  <a:tcPr marL="5010" marR="5010" marT="50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$9,232,667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$9,096,223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3,911,376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508,479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$5,693,326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0.1226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$698,002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0.0907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$516,385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1199"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9</a:t>
                      </a:r>
                    </a:p>
                  </a:txBody>
                  <a:tcPr marL="5010" marR="5010" marT="50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$9,371,157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$9,371,157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3,970,047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516,106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$5,917,216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0.0943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$557,993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0.0672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$397,637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1199"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10</a:t>
                      </a:r>
                    </a:p>
                  </a:txBody>
                  <a:tcPr marL="5010" marR="5010" marT="50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$9,511,724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$9,371,157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1.5%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4,029,597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523,848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$74,264,614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$80,130,021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0.0726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$5,817,440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0.0498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$3,990,475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1199"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11</a:t>
                      </a:r>
                    </a:p>
                  </a:txBody>
                  <a:tcPr marL="5010" marR="5010" marT="50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$9,654,400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1199"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NPV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$2,610,438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latin typeface="Futura Lt BT"/>
                        </a:rPr>
                        <a:t>-$910,954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1199"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0217"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1" i="0" u="none" strike="noStrike">
                          <a:latin typeface="Futura Lt BT"/>
                        </a:rPr>
                        <a:t>IRR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1" i="0" u="none" strike="noStrike">
                          <a:latin typeface="Futura Lt BT"/>
                        </a:rPr>
                        <a:t>34%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 dirty="0">
                          <a:latin typeface="Futura Lt BT"/>
                        </a:rPr>
                        <a:t> </a:t>
                      </a:r>
                    </a:p>
                  </a:txBody>
                  <a:tcPr marL="5010" marR="5010" marT="5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0" y="420469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 smtClean="0">
                <a:solidFill>
                  <a:srgbClr val="E0E0E0"/>
                </a:solidFill>
                <a:latin typeface="Eras Demi ITC" pitchFamily="34" charset="0"/>
              </a:rPr>
              <a:t>Minipiles</a:t>
            </a:r>
            <a:r>
              <a:rPr lang="en-US" sz="3400" b="1" dirty="0" smtClean="0">
                <a:solidFill>
                  <a:srgbClr val="E0E0E0"/>
                </a:solidFill>
                <a:latin typeface="Eras Demi ITC" pitchFamily="34" charset="0"/>
              </a:rPr>
              <a:t> vs. Caissons Costs</a:t>
            </a:r>
            <a:endParaRPr lang="en-US" sz="34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8400" y="1143000"/>
            <a:ext cx="7315200" cy="44958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0" y="423538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 smtClean="0">
                <a:solidFill>
                  <a:srgbClr val="E0E0E0"/>
                </a:solidFill>
                <a:latin typeface="Eras Demi ITC" pitchFamily="34" charset="0"/>
              </a:rPr>
              <a:t>Minipiles</a:t>
            </a:r>
            <a:r>
              <a:rPr lang="en-US" sz="3400" b="1" dirty="0" smtClean="0">
                <a:solidFill>
                  <a:srgbClr val="E0E0E0"/>
                </a:solidFill>
                <a:latin typeface="Eras Demi ITC" pitchFamily="34" charset="0"/>
              </a:rPr>
              <a:t> vs. Caissons Costs</a:t>
            </a:r>
            <a:endParaRPr lang="en-US" sz="34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3998" y="1600200"/>
          <a:ext cx="6019802" cy="3501080"/>
        </p:xfrm>
        <a:graphic>
          <a:graphicData uri="http://schemas.openxmlformats.org/drawingml/2006/table">
            <a:tbl>
              <a:tblPr/>
              <a:tblGrid>
                <a:gridCol w="972361"/>
                <a:gridCol w="937003"/>
                <a:gridCol w="990041"/>
                <a:gridCol w="990041"/>
                <a:gridCol w="990041"/>
                <a:gridCol w="1140315"/>
              </a:tblGrid>
              <a:tr h="14828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CAISSONS</a:t>
                      </a:r>
                    </a:p>
                  </a:txBody>
                  <a:tcPr marL="6740" marR="6740" marT="674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15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Drilling and Excavating</a:t>
                      </a:r>
                    </a:p>
                  </a:txBody>
                  <a:tcPr marL="6740" marR="6740" marT="674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6740" marR="6740" marT="67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6740" marR="6740" marT="67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6740" marR="6740" marT="67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6740" marR="6740" marT="674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1415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Item</a:t>
                      </a:r>
                    </a:p>
                  </a:txBody>
                  <a:tcPr marL="6740" marR="6740" marT="674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Quantity (CY)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Labor ($)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Material ($)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Equipment ($)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Total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36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Caissons</a:t>
                      </a:r>
                    </a:p>
                  </a:txBody>
                  <a:tcPr marL="6740" marR="6740" marT="674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6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Earth Auger</a:t>
                      </a:r>
                    </a:p>
                  </a:txBody>
                  <a:tcPr marL="80885" marR="6740" marT="674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232.33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$15,758.67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$2,675.13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$17,810.05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$36,243.84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6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Rock Auger</a:t>
                      </a:r>
                    </a:p>
                  </a:txBody>
                  <a:tcPr marL="80885" marR="6740" marT="674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3.06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$1,106.97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$187.91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$1,251.07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$2,545.95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6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Rock Core</a:t>
                      </a:r>
                    </a:p>
                  </a:txBody>
                  <a:tcPr marL="80885" marR="6740" marT="674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842.11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$685,431.73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$116,356.29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$774,657.66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$1,576,445.68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6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Pier Caps</a:t>
                      </a:r>
                    </a:p>
                  </a:txBody>
                  <a:tcPr marL="6740" marR="6740" marT="674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165.15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$627.57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sngStrike">
                          <a:latin typeface="Futura Lt BT"/>
                        </a:rPr>
                        <a:t>           </a:t>
                      </a:r>
                      <a:endParaRPr lang="en-US" sz="1000" b="0" i="0" u="none" strike="noStrike">
                        <a:latin typeface="Futura Lt BT"/>
                      </a:endParaRPr>
                    </a:p>
                  </a:txBody>
                  <a:tcPr marL="6740" marR="6740" marT="6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$369.94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$997.51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154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Total</a:t>
                      </a:r>
                    </a:p>
                  </a:txBody>
                  <a:tcPr marL="6740" marR="6740" marT="674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1242.65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$702,924.93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$119,219.34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$794,088.71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$1,616,232.98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41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Reinforcement</a:t>
                      </a:r>
                    </a:p>
                  </a:txBody>
                  <a:tcPr marL="6740" marR="6740" marT="674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6740" marR="6740" marT="67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6740" marR="6740" marT="67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6740" marR="6740" marT="67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6740" marR="6740" marT="67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6740" marR="6740" marT="674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1415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Item</a:t>
                      </a:r>
                    </a:p>
                  </a:txBody>
                  <a:tcPr marL="6740" marR="6740" marT="674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Quantity (lbs)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Labor ($)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Material ($)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Equipment ($)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Total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36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Caissons</a:t>
                      </a:r>
                    </a:p>
                  </a:txBody>
                  <a:tcPr marL="6740" marR="6740" marT="674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95384.27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$43,876.76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$46,738.29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sngStrike">
                          <a:latin typeface="Futura Lt BT"/>
                        </a:rPr>
                        <a:t>           </a:t>
                      </a:r>
                      <a:endParaRPr lang="en-US" sz="1000" b="0" i="0" u="none" strike="noStrike">
                        <a:latin typeface="Futura Lt BT"/>
                      </a:endParaRPr>
                    </a:p>
                  </a:txBody>
                  <a:tcPr marL="6740" marR="6740" marT="6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$90,615.06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6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Pier Caps </a:t>
                      </a:r>
                    </a:p>
                  </a:txBody>
                  <a:tcPr marL="6740" marR="6740" marT="674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895.69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$412.02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$438.89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sngStrike">
                          <a:latin typeface="Futura Lt BT"/>
                        </a:rPr>
                        <a:t>           </a:t>
                      </a:r>
                      <a:endParaRPr lang="en-US" sz="1000" b="0" i="0" u="none" strike="noStrike">
                        <a:latin typeface="Futura Lt BT"/>
                      </a:endParaRPr>
                    </a:p>
                  </a:txBody>
                  <a:tcPr marL="6740" marR="6740" marT="6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$850.91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154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Total</a:t>
                      </a:r>
                    </a:p>
                  </a:txBody>
                  <a:tcPr marL="6740" marR="6740" marT="674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96279.96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$44,288.78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$47,177.18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sngStrike">
                          <a:solidFill>
                            <a:srgbClr val="FFFFFF"/>
                          </a:solidFill>
                          <a:latin typeface="Futura Lt BT"/>
                        </a:rPr>
                        <a:t>           </a:t>
                      </a:r>
                      <a:endParaRPr lang="en-US" sz="1000" b="0" i="0" u="none" strike="noStrike">
                        <a:solidFill>
                          <a:srgbClr val="FFFFFF"/>
                        </a:solidFill>
                        <a:latin typeface="Futura Lt BT"/>
                      </a:endParaRPr>
                    </a:p>
                  </a:txBody>
                  <a:tcPr marL="6740" marR="6740" marT="674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$91,465.96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415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Cast-In-Place Concrete</a:t>
                      </a:r>
                    </a:p>
                  </a:txBody>
                  <a:tcPr marL="6740" marR="6740" marT="674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6740" marR="6740" marT="67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6740" marR="6740" marT="67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6740" marR="6740" marT="67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6740" marR="6740" marT="674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1415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Item</a:t>
                      </a:r>
                    </a:p>
                  </a:txBody>
                  <a:tcPr marL="6740" marR="6740" marT="674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Quantity (CY)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Labor ($)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Material ($)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Equipment ($)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Total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36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Caissons</a:t>
                      </a:r>
                    </a:p>
                  </a:txBody>
                  <a:tcPr marL="6740" marR="6740" marT="674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1077.50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$10,936.63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$112,060.00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$3,491.10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$126,487.73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6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Pier Caps</a:t>
                      </a:r>
                    </a:p>
                  </a:txBody>
                  <a:tcPr marL="6740" marR="6740" marT="674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165.15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$1,676.27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$17,175.60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$535.09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$19,386.96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615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Total</a:t>
                      </a:r>
                    </a:p>
                  </a:txBody>
                  <a:tcPr marL="6740" marR="6740" marT="674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1242.65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$12,612.90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$129,235.60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$4,026.19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$145,874.68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36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6740" marR="6740" marT="674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6740" marR="6740" marT="6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6740" marR="6740" marT="6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6740" marR="6740" marT="6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6740" marR="6740" marT="6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6740" marR="6740" marT="674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8288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Grand Totals</a:t>
                      </a:r>
                    </a:p>
                  </a:txBody>
                  <a:tcPr marL="6740" marR="6740" marT="674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$759,826.61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$295,632.12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$798,114.90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$1,853,573.62</a:t>
                      </a:r>
                    </a:p>
                  </a:txBody>
                  <a:tcPr marL="6740" marR="6740" marT="67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21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40" marR="6740" marT="674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40" marR="6740" marT="67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40" marR="6740" marT="67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40" marR="6740" marT="67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40" marR="6740" marT="67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740" marR="6740" marT="674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710306" y="1681380"/>
          <a:ext cx="6053694" cy="3347820"/>
        </p:xfrm>
        <a:graphic>
          <a:graphicData uri="http://schemas.openxmlformats.org/drawingml/2006/table">
            <a:tbl>
              <a:tblPr/>
              <a:tblGrid>
                <a:gridCol w="977836"/>
                <a:gridCol w="942278"/>
                <a:gridCol w="995615"/>
                <a:gridCol w="995615"/>
                <a:gridCol w="995615"/>
                <a:gridCol w="1146735"/>
              </a:tblGrid>
              <a:tr h="15443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MININPILES</a:t>
                      </a:r>
                    </a:p>
                  </a:txBody>
                  <a:tcPr marL="7020" marR="7020" marT="70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74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Drilling and Excavating</a:t>
                      </a:r>
                    </a:p>
                  </a:txBody>
                  <a:tcPr marL="7020" marR="7020" marT="70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020" marR="7020" marT="70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020" marR="7020" marT="70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020" marR="7020" marT="70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020" marR="7020" marT="702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1474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Item</a:t>
                      </a:r>
                    </a:p>
                  </a:txBody>
                  <a:tcPr marL="7020" marR="7020" marT="70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Quantity (CY)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Labor ($)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Material ($)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Equipment ($)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Total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41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Mininpiles</a:t>
                      </a:r>
                    </a:p>
                  </a:txBody>
                  <a:tcPr marL="7020" marR="7020" marT="70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1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Earth Auger</a:t>
                      </a:r>
                    </a:p>
                  </a:txBody>
                  <a:tcPr marL="84238" marR="7020" marT="70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63.06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$4,112.77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$698.17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$4,648.15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$9,459.09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1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Rock Auger</a:t>
                      </a:r>
                    </a:p>
                  </a:txBody>
                  <a:tcPr marL="84238" marR="7020" marT="70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1.00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$283.92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$48.20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$320.88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$653.01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1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Rock Core</a:t>
                      </a:r>
                    </a:p>
                  </a:txBody>
                  <a:tcPr marL="84238" marR="7020" marT="70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725.4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$512,531.37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$87,005.38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$579,250.04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$1,178,786.79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1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Caps</a:t>
                      </a:r>
                    </a:p>
                  </a:txBody>
                  <a:tcPr marL="7020" marR="7020" marT="70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166.67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$633.35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sngStrike">
                          <a:latin typeface="Futura Lt BT"/>
                        </a:rPr>
                        <a:t>           </a:t>
                      </a:r>
                      <a:endParaRPr lang="en-US" sz="1000" b="0" i="0" u="none" strike="noStrike">
                        <a:latin typeface="Futura Lt BT"/>
                      </a:endParaRPr>
                    </a:p>
                  </a:txBody>
                  <a:tcPr marL="7020" marR="7020" marT="70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$373.34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$1,006.69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741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Total</a:t>
                      </a:r>
                    </a:p>
                  </a:txBody>
                  <a:tcPr marL="7020" marR="7020" marT="70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956.13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$517,561.41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$87,751.75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$584,592.41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$1,189,905.58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47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Reinforcement</a:t>
                      </a:r>
                    </a:p>
                  </a:txBody>
                  <a:tcPr marL="7020" marR="7020" marT="70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7020" marR="7020" marT="70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7020" marR="7020" marT="70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7020" marR="7020" marT="70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7020" marR="7020" marT="70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7020" marR="7020" marT="702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1474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Item</a:t>
                      </a:r>
                    </a:p>
                  </a:txBody>
                  <a:tcPr marL="7020" marR="7020" marT="70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Quantity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Labor ($)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Material ($)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Equipment ($)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Total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41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Casings (#)</a:t>
                      </a:r>
                    </a:p>
                  </a:txBody>
                  <a:tcPr marL="7020" marR="7020" marT="70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532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$79.80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$91,504.00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sngStrike">
                          <a:latin typeface="Futura Lt BT"/>
                        </a:rPr>
                        <a:t>           </a:t>
                      </a:r>
                      <a:endParaRPr lang="en-US" sz="1000" b="0" i="0" u="none" strike="noStrike">
                        <a:latin typeface="Futura Lt BT"/>
                      </a:endParaRPr>
                    </a:p>
                  </a:txBody>
                  <a:tcPr marL="7020" marR="7020" marT="70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$91,583.80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1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Caps (lbs)</a:t>
                      </a:r>
                    </a:p>
                  </a:txBody>
                  <a:tcPr marL="7020" marR="7020" marT="70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895.69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$412.02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$438.89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sngStrike">
                          <a:latin typeface="Futura Lt BT"/>
                        </a:rPr>
                        <a:t>           </a:t>
                      </a:r>
                      <a:endParaRPr lang="en-US" sz="1000" b="0" i="0" u="none" strike="noStrike">
                        <a:latin typeface="Futura Lt BT"/>
                      </a:endParaRPr>
                    </a:p>
                  </a:txBody>
                  <a:tcPr marL="7020" marR="7020" marT="70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$850.91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741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Total</a:t>
                      </a:r>
                    </a:p>
                  </a:txBody>
                  <a:tcPr marL="7020" marR="7020" marT="70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1427.69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$491.82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$91,942.89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sngStrike">
                          <a:solidFill>
                            <a:srgbClr val="FFFFFF"/>
                          </a:solidFill>
                          <a:latin typeface="Futura Lt BT"/>
                        </a:rPr>
                        <a:t>           </a:t>
                      </a:r>
                      <a:endParaRPr lang="en-US" sz="1000" b="0" i="0" u="none" strike="noStrike">
                        <a:solidFill>
                          <a:srgbClr val="FFFFFF"/>
                        </a:solidFill>
                        <a:latin typeface="Futura Lt BT"/>
                      </a:endParaRPr>
                    </a:p>
                  </a:txBody>
                  <a:tcPr marL="7020" marR="7020" marT="70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$92,434.71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474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Cast-In-Place Concrete</a:t>
                      </a:r>
                    </a:p>
                  </a:txBody>
                  <a:tcPr marL="7020" marR="7020" marT="70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7020" marR="7020" marT="70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7020" marR="7020" marT="70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7020" marR="7020" marT="70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7020" marR="7020" marT="702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1474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Item</a:t>
                      </a:r>
                    </a:p>
                  </a:txBody>
                  <a:tcPr marL="7020" marR="7020" marT="70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Quantity (CY)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Labor ($)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Material ($)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Equipment ($)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Total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41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Mininpiles</a:t>
                      </a:r>
                    </a:p>
                  </a:txBody>
                  <a:tcPr marL="7020" marR="7020" marT="70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62.89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$638.33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$6,540.56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$203.76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$7,382.66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1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Caps</a:t>
                      </a:r>
                    </a:p>
                  </a:txBody>
                  <a:tcPr marL="7020" marR="7020" marT="70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166.67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$1,691.70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$17,333.68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$540.01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Futura Lt BT"/>
                        </a:rPr>
                        <a:t>$19,565.39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1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Total</a:t>
                      </a:r>
                    </a:p>
                  </a:txBody>
                  <a:tcPr marL="7020" marR="7020" marT="70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229.56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$2,330.03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$23,874.24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$743.77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$26,948.05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41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020" marR="7020" marT="70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020" marR="7020" marT="7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020" marR="7020" marT="7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020" marR="7020" marT="7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020" marR="7020" marT="70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7020" marR="7020" marT="702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436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Grand Totals</a:t>
                      </a:r>
                    </a:p>
                  </a:txBody>
                  <a:tcPr marL="7020" marR="7020" marT="70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$520,383.27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$203,568.88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$585,336.19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$1,309,288.33</a:t>
                      </a:r>
                    </a:p>
                  </a:txBody>
                  <a:tcPr marL="7020" marR="7020" marT="70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9659600" y="1219200"/>
          <a:ext cx="6477000" cy="4309464"/>
        </p:xfrm>
        <a:graphic>
          <a:graphicData uri="http://schemas.openxmlformats.org/drawingml/2006/table">
            <a:tbl>
              <a:tblPr/>
              <a:tblGrid>
                <a:gridCol w="1697741"/>
                <a:gridCol w="1220978"/>
                <a:gridCol w="1639601"/>
                <a:gridCol w="476764"/>
                <a:gridCol w="1441916"/>
              </a:tblGrid>
              <a:tr h="9165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THERMAL ANALYSIS</a:t>
                      </a:r>
                    </a:p>
                  </a:txBody>
                  <a:tcPr marL="5092" marR="5092" marT="509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65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Current System - Brick Cavity Wall Unit</a:t>
                      </a:r>
                    </a:p>
                  </a:txBody>
                  <a:tcPr marL="5092" marR="5092" marT="509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92" marR="5092" marT="50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92" marR="5092" marT="50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 </a:t>
                      </a:r>
                    </a:p>
                  </a:txBody>
                  <a:tcPr marL="5092" marR="5092" marT="5092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16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Component</a:t>
                      </a:r>
                    </a:p>
                  </a:txBody>
                  <a:tcPr marL="5092" marR="5092" marT="509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Thickness (inches)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Unit R-Value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Units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Total R-Value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86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Outside Air Layer</a:t>
                      </a:r>
                    </a:p>
                  </a:txBody>
                  <a:tcPr marL="5092" marR="5092" marT="509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N/A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0.17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ea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0.17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Face Brick</a:t>
                      </a:r>
                    </a:p>
                  </a:txBody>
                  <a:tcPr marL="5092" marR="5092" marT="509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4.0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0.44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ea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0.44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Air Space</a:t>
                      </a:r>
                    </a:p>
                  </a:txBody>
                  <a:tcPr marL="5092" marR="5092" marT="509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1.0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1.00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ea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1.00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Rigid Insulation</a:t>
                      </a:r>
                    </a:p>
                  </a:txBody>
                  <a:tcPr marL="5092" marR="5092" marT="509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1.0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5.00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ea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5.00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Sheathing</a:t>
                      </a:r>
                    </a:p>
                  </a:txBody>
                  <a:tcPr marL="5092" marR="5092" marT="509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0.5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0.63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ea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0.63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Insulation (k-value = .27)</a:t>
                      </a:r>
                    </a:p>
                  </a:txBody>
                  <a:tcPr marL="5092" marR="5092" marT="509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6.0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3.70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in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22.2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Vapor Barrier</a:t>
                      </a:r>
                    </a:p>
                  </a:txBody>
                  <a:tcPr marL="5092" marR="5092" marT="509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N/A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0.10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ea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0.10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Gypsum Board</a:t>
                      </a:r>
                    </a:p>
                  </a:txBody>
                  <a:tcPr marL="5092" marR="5092" marT="509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0.625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0.56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ea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0.56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Inside Air Layer</a:t>
                      </a:r>
                    </a:p>
                  </a:txBody>
                  <a:tcPr marL="5092" marR="5092" marT="509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N/A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0.68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ea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0.68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6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Total Thickness (in)</a:t>
                      </a:r>
                    </a:p>
                  </a:txBody>
                  <a:tcPr marL="5092" marR="5092" marT="509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Total R-Value (hr-sf-</a:t>
                      </a:r>
                      <a:r>
                        <a:rPr lang="en-US" sz="1000" b="1" i="0" u="none" strike="noStrike" baseline="30000">
                          <a:solidFill>
                            <a:srgbClr val="FFFFFF"/>
                          </a:solidFill>
                          <a:latin typeface="Futura Lt BT"/>
                        </a:rPr>
                        <a:t>o</a:t>
                      </a: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F/BTU)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30.78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006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92" marR="5092" marT="509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Total U-Value (BTU/hr-sf-</a:t>
                      </a:r>
                      <a:r>
                        <a:rPr lang="en-US" sz="1000" b="1" i="0" u="none" strike="noStrike" baseline="30000">
                          <a:solidFill>
                            <a:srgbClr val="FFFFFF"/>
                          </a:solidFill>
                          <a:latin typeface="Futura Lt BT"/>
                        </a:rPr>
                        <a:t>o</a:t>
                      </a: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F)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0.0325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9165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Proposed System - Metal Stud Crete® Precast Composite Unit</a:t>
                      </a:r>
                    </a:p>
                  </a:txBody>
                  <a:tcPr marL="5092" marR="5092" marT="509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92" marR="5092" marT="50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92" marR="5092" marT="5092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16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Component</a:t>
                      </a:r>
                    </a:p>
                  </a:txBody>
                  <a:tcPr marL="5092" marR="5092" marT="509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Thickness (inches)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Unit R-Value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Units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R-Value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86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Outside Air Layer</a:t>
                      </a:r>
                    </a:p>
                  </a:txBody>
                  <a:tcPr marL="5092" marR="5092" marT="509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N/A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0.17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ea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0.2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Concrete</a:t>
                      </a:r>
                    </a:p>
                  </a:txBody>
                  <a:tcPr marL="5092" marR="5092" marT="509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2.0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1.00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in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2.0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Foam Insulation</a:t>
                      </a:r>
                    </a:p>
                  </a:txBody>
                  <a:tcPr marL="5092" marR="5092" marT="509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0.75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6.50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in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4.9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Air Space</a:t>
                      </a:r>
                    </a:p>
                  </a:txBody>
                  <a:tcPr marL="5092" marR="5092" marT="509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0.5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1.00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ea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1.0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Insulation (k-value = .25)</a:t>
                      </a:r>
                    </a:p>
                  </a:txBody>
                  <a:tcPr marL="5092" marR="5092" marT="509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6.0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4.00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in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24.0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Vapor Barrier</a:t>
                      </a:r>
                    </a:p>
                  </a:txBody>
                  <a:tcPr marL="5092" marR="5092" marT="509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N/A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0.10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ea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0.10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Gypsum Board</a:t>
                      </a:r>
                    </a:p>
                  </a:txBody>
                  <a:tcPr marL="5092" marR="5092" marT="509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0.625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0.56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ea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0.56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Futura Lt BT"/>
                        </a:rPr>
                        <a:t>Inside Air Layer</a:t>
                      </a:r>
                    </a:p>
                  </a:txBody>
                  <a:tcPr marL="5092" marR="5092" marT="509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N/A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0.68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ea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Futura Lt BT"/>
                        </a:rPr>
                        <a:t>0.68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6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Total Thickness (in)</a:t>
                      </a:r>
                    </a:p>
                  </a:txBody>
                  <a:tcPr marL="5092" marR="5092" marT="509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Total R-Value (hr-sf-</a:t>
                      </a:r>
                      <a:r>
                        <a:rPr lang="en-US" sz="1000" b="1" i="0" u="none" strike="noStrike" baseline="30000">
                          <a:solidFill>
                            <a:srgbClr val="FFFFFF"/>
                          </a:solidFill>
                          <a:latin typeface="Futura Lt BT"/>
                        </a:rPr>
                        <a:t>o</a:t>
                      </a: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F/BTU)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33.39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006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 </a:t>
                      </a:r>
                    </a:p>
                  </a:txBody>
                  <a:tcPr marL="5092" marR="5092" marT="509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Total U-Value (BTU/hr-sf-</a:t>
                      </a:r>
                      <a:r>
                        <a:rPr lang="en-US" sz="1000" b="1" i="0" u="none" strike="noStrike" baseline="30000">
                          <a:solidFill>
                            <a:srgbClr val="FFFFFF"/>
                          </a:solidFill>
                          <a:latin typeface="Futura Lt BT"/>
                        </a:rPr>
                        <a:t>o</a:t>
                      </a: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Futura Lt BT"/>
                        </a:rPr>
                        <a:t>F)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0.0300</a:t>
                      </a:r>
                    </a:p>
                  </a:txBody>
                  <a:tcPr marL="5092" marR="5092" marT="50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8288000" y="436418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E0E0E0"/>
                </a:solidFill>
                <a:latin typeface="Eras Demi ITC" pitchFamily="34" charset="0"/>
              </a:rPr>
              <a:t>Thermal Wall Comparison Analysis</a:t>
            </a:r>
            <a:endParaRPr lang="en-US" sz="34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0" y="420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E0E0E0"/>
                </a:solidFill>
                <a:latin typeface="Eras Demi ITC" pitchFamily="34" charset="0"/>
              </a:rPr>
              <a:t>Project Overview</a:t>
            </a:r>
            <a:endParaRPr lang="en-US" sz="36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63200" y="1219200"/>
            <a:ext cx="746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Architecture</a:t>
            </a:r>
          </a:p>
          <a:p>
            <a:pPr lvl="1">
              <a:buFont typeface="Wingdings" pitchFamily="2" charset="2"/>
              <a:buChar char="§"/>
            </a:pP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 500,000 SF</a:t>
            </a:r>
          </a:p>
          <a:p>
            <a:pPr lvl="1">
              <a:buFont typeface="Wingdings" pitchFamily="2" charset="2"/>
              <a:buChar char="§"/>
            </a:pP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 (275) Single </a:t>
            </a: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Patient Rooms</a:t>
            </a:r>
            <a:endParaRPr lang="en-US" sz="2500" dirty="0" smtClean="0">
              <a:solidFill>
                <a:srgbClr val="E0E0E0"/>
              </a:solidFill>
              <a:latin typeface="Eras Light ITC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 (53) Emergency Treatment Rooms</a:t>
            </a:r>
          </a:p>
          <a:p>
            <a:pPr lvl="1">
              <a:buFont typeface="Wingdings" pitchFamily="2" charset="2"/>
              <a:buChar char="§"/>
            </a:pP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 (2) Trauma and (2) Cardiac Rooms</a:t>
            </a:r>
          </a:p>
          <a:p>
            <a:pPr lvl="1">
              <a:buFont typeface="Wingdings" pitchFamily="2" charset="2"/>
              <a:buChar char="§"/>
            </a:pP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 Brick, Architectural Precast Concrete, and Curtain Wall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342418" y="4083040"/>
            <a:ext cx="5562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Construction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 Budget</a:t>
            </a:r>
          </a:p>
          <a:p>
            <a:pPr lvl="1">
              <a:buFont typeface="Wingdings" pitchFamily="2" charset="2"/>
              <a:buChar char="§"/>
            </a:pP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 Schedule</a:t>
            </a:r>
          </a:p>
          <a:p>
            <a:pPr lvl="1">
              <a:buFont typeface="Wingdings" pitchFamily="2" charset="2"/>
              <a:buChar char="§"/>
            </a:pP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Project Delivery Method</a:t>
            </a:r>
          </a:p>
        </p:txBody>
      </p:sp>
      <p:pic>
        <p:nvPicPr>
          <p:cNvPr id="20" name="Picture 19" descr="Single Patient Room Stri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0" y="1143000"/>
            <a:ext cx="3886200" cy="2466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 descr="OR Floor Plan.jpg"/>
          <p:cNvPicPr>
            <a:picLocks noChangeAspect="1"/>
          </p:cNvPicPr>
          <p:nvPr/>
        </p:nvPicPr>
        <p:blipFill>
          <a:blip r:embed="rId4"/>
          <a:srcRect l="3669" r="19422"/>
          <a:stretch>
            <a:fillRect/>
          </a:stretch>
        </p:blipFill>
        <p:spPr>
          <a:xfrm>
            <a:off x="21945600" y="3224307"/>
            <a:ext cx="2743200" cy="2490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 descr="Entry Hand Draw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079200" y="1525524"/>
            <a:ext cx="3124200" cy="2436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20116800" y="1295400"/>
            <a:ext cx="556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Total Project Costs</a:t>
            </a:r>
          </a:p>
          <a:p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	$282 million</a:t>
            </a:r>
          </a:p>
          <a:p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	$564 /SF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116800" y="3628072"/>
            <a:ext cx="556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Construction  Costs</a:t>
            </a:r>
          </a:p>
          <a:p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	$150 million</a:t>
            </a:r>
          </a:p>
          <a:p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	$300 /SF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 l="19375" t="20000" r="17500" b="5000"/>
          <a:stretch>
            <a:fillRect/>
          </a:stretch>
        </p:blipFill>
        <p:spPr bwMode="auto">
          <a:xfrm>
            <a:off x="20497800" y="1143000"/>
            <a:ext cx="5943600" cy="441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4073" y="1114723"/>
            <a:ext cx="42741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Outline</a:t>
            </a: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Introduction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E0E0E0"/>
                </a:solidFill>
              </a:rPr>
              <a:t>Project Overview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1:  Developing the 	   	        Previous Facility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3928408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2:  Redesign of Deep Foundation System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3:  Composite Precast Panel Unit Implementation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0" y="420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E0E0E0"/>
                </a:solidFill>
                <a:latin typeface="Eras Demi ITC" pitchFamily="34" charset="0"/>
              </a:rPr>
              <a:t>Project Overview</a:t>
            </a:r>
            <a:endParaRPr lang="en-US" sz="36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3200" y="1219200"/>
            <a:ext cx="746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Structure</a:t>
            </a:r>
          </a:p>
        </p:txBody>
      </p:sp>
      <p:pic>
        <p:nvPicPr>
          <p:cNvPr id="3" name="Picture 2" descr="http://www.washingtoncountyhospital.com/newhospital/construction_slideshow/thumbs/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15600" y="1981200"/>
            <a:ext cx="2484120" cy="15240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9583400" y="18288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Mechanical</a:t>
            </a:r>
          </a:p>
          <a:p>
            <a:pPr lvl="1">
              <a:buFont typeface="Wingdings" pitchFamily="2" charset="2"/>
              <a:buChar char="§"/>
            </a:pP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 (5) AHU’s totaling 450,000 </a:t>
            </a:r>
            <a:r>
              <a:rPr lang="en-US" sz="2500" dirty="0" err="1" smtClean="0">
                <a:solidFill>
                  <a:srgbClr val="E0E0E0"/>
                </a:solidFill>
                <a:latin typeface="Eras Light ITC" pitchFamily="34" charset="0"/>
              </a:rPr>
              <a:t>cfm</a:t>
            </a:r>
            <a:endParaRPr lang="en-US" sz="2500" dirty="0" smtClean="0">
              <a:solidFill>
                <a:srgbClr val="E0E0E0"/>
              </a:solidFill>
              <a:latin typeface="Eras Light ITC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 (2) Chillers &amp; (2) Cooling Towers</a:t>
            </a:r>
          </a:p>
          <a:p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Electrical</a:t>
            </a:r>
          </a:p>
          <a:p>
            <a:pPr lvl="1">
              <a:buFont typeface="Wingdings" pitchFamily="2" charset="2"/>
              <a:buChar char="§"/>
            </a:pP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 (3) Substations each at 4,000 amps, 480Y/277, 13.2kV</a:t>
            </a:r>
          </a:p>
        </p:txBody>
      </p:sp>
      <p:pic>
        <p:nvPicPr>
          <p:cNvPr id="16" name="Picture 6" descr="http://www.washingtoncountyhospital.com/newhospital/construction_slideshow/fullsize/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20600" y="2819400"/>
            <a:ext cx="4572000" cy="280035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74073" y="1114723"/>
            <a:ext cx="42741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Outline</a:t>
            </a: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Introduction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E0E0E0"/>
                </a:solidFill>
              </a:rPr>
              <a:t>Project Overview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1:  Developing the 	   	        Previous Facility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3928408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2:  Redesign of Deep Foundation System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3:  Composite Precast Panel Unit Implementation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0" y="420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E0E0E0"/>
                </a:solidFill>
                <a:latin typeface="Eras Demi ITC" pitchFamily="34" charset="0"/>
              </a:rPr>
              <a:t>Analysis 1</a:t>
            </a:r>
            <a:endParaRPr lang="en-US" sz="36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2200" y="1143000"/>
            <a:ext cx="7315200" cy="43434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0" y="14021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E0E0E0"/>
                </a:solidFill>
                <a:latin typeface="Eras Demi ITC" pitchFamily="34" charset="0"/>
              </a:rPr>
              <a:t>Developing the Previous Facility</a:t>
            </a:r>
            <a:endParaRPr lang="en-US" sz="48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0" y="35357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E0E0E0"/>
                </a:solidFill>
                <a:latin typeface="Eras Demi ITC" pitchFamily="34" charset="0"/>
              </a:rPr>
              <a:t>Construction Management Depth</a:t>
            </a:r>
          </a:p>
          <a:p>
            <a:pPr algn="ctr"/>
            <a:r>
              <a:rPr lang="en-US" sz="2400" b="1" i="1" dirty="0" smtClean="0">
                <a:solidFill>
                  <a:srgbClr val="E0E0E0"/>
                </a:solidFill>
                <a:latin typeface="Eras Demi ITC" pitchFamily="34" charset="0"/>
              </a:rPr>
              <a:t>MAE Requirement</a:t>
            </a:r>
            <a:endParaRPr lang="en-US" sz="2400" b="1" i="1" dirty="0">
              <a:solidFill>
                <a:srgbClr val="E0E0E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0" y="420469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E0E0E0"/>
                </a:solidFill>
                <a:latin typeface="Eras Demi ITC" pitchFamily="34" charset="0"/>
              </a:rPr>
              <a:t>Analysis 1:  Developing the Previous Facility</a:t>
            </a:r>
            <a:endParaRPr lang="en-US" sz="34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82200" y="1143000"/>
            <a:ext cx="74676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Problem:</a:t>
            </a:r>
          </a:p>
          <a:p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	</a:t>
            </a: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Current financial times make it hard for owners 	to let old facilities to sit idle because of escalating 	costs.  Old  facilities become forgotten, vacant, 	and unused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9126199" y="1295400"/>
          <a:ext cx="7593053" cy="3316573"/>
        </p:xfrm>
        <a:graphic>
          <a:graphicData uri="http://schemas.openxmlformats.org/drawingml/2006/table">
            <a:tbl>
              <a:tblPr/>
              <a:tblGrid>
                <a:gridCol w="4667124"/>
                <a:gridCol w="2925929"/>
              </a:tblGrid>
              <a:tr h="2286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MARKET ANALYSIS</a:t>
                      </a:r>
                    </a:p>
                  </a:txBody>
                  <a:tcPr marL="17965" marR="17965" marT="179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7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9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Futura Lt BT"/>
                        </a:rPr>
                        <a:t>Market</a:t>
                      </a:r>
                    </a:p>
                  </a:txBody>
                  <a:tcPr marL="17965" marR="17965" marT="179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Construction Spending</a:t>
                      </a:r>
                    </a:p>
                  </a:txBody>
                  <a:tcPr marL="17965" marR="17965" marT="1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28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latin typeface="Futura Lt BT"/>
                        </a:rPr>
                        <a:t>Retail and Office Construction</a:t>
                      </a:r>
                    </a:p>
                  </a:txBody>
                  <a:tcPr marL="17965" marR="17965" marT="179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-20%</a:t>
                      </a:r>
                    </a:p>
                  </a:txBody>
                  <a:tcPr marL="17965" marR="17965" marT="1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28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latin typeface="Futura Lt BT"/>
                        </a:rPr>
                        <a:t>Hotel Market (Typically Resorts)</a:t>
                      </a:r>
                    </a:p>
                  </a:txBody>
                  <a:tcPr marL="17965" marR="17965" marT="179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-10%</a:t>
                      </a:r>
                    </a:p>
                  </a:txBody>
                  <a:tcPr marL="17965" marR="17965" marT="1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28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latin typeface="Futura Lt BT"/>
                        </a:rPr>
                        <a:t>K through 12</a:t>
                      </a:r>
                    </a:p>
                  </a:txBody>
                  <a:tcPr marL="17965" marR="17965" marT="179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-0.6%</a:t>
                      </a:r>
                    </a:p>
                  </a:txBody>
                  <a:tcPr marL="17965" marR="17965" marT="1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28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latin typeface="Futura Lt BT"/>
                        </a:rPr>
                        <a:t>Higher Education</a:t>
                      </a:r>
                    </a:p>
                  </a:txBody>
                  <a:tcPr marL="17965" marR="17965" marT="179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Futura Lt BT"/>
                        </a:rPr>
                        <a:t>17%</a:t>
                      </a:r>
                    </a:p>
                  </a:txBody>
                  <a:tcPr marL="17965" marR="17965" marT="1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28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Healthcare</a:t>
                      </a:r>
                    </a:p>
                  </a:txBody>
                  <a:tcPr marL="17965" marR="17965" marT="179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Futura Lt BT"/>
                        </a:rPr>
                        <a:t>26%</a:t>
                      </a:r>
                    </a:p>
                  </a:txBody>
                  <a:tcPr marL="17965" marR="17965" marT="1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28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Religious</a:t>
                      </a:r>
                    </a:p>
                  </a:txBody>
                  <a:tcPr marL="17965" marR="17965" marT="179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Futura Lt BT"/>
                        </a:rPr>
                        <a:t>-8%</a:t>
                      </a:r>
                    </a:p>
                  </a:txBody>
                  <a:tcPr marL="17965" marR="17965" marT="1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72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latin typeface="Futura Lt BT"/>
                        </a:rPr>
                        <a:t>Public Construction</a:t>
                      </a:r>
                    </a:p>
                  </a:txBody>
                  <a:tcPr marL="17965" marR="17965" marT="179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Futura Lt BT"/>
                        </a:rPr>
                        <a:t>13%</a:t>
                      </a:r>
                    </a:p>
                  </a:txBody>
                  <a:tcPr marL="17965" marR="17965" marT="1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9202400" y="47244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E0E0E0"/>
                </a:solidFill>
              </a:rPr>
              <a:t>Data courtesy of the publication Consulting-Specifying Engineer titled</a:t>
            </a:r>
          </a:p>
          <a:p>
            <a:r>
              <a:rPr lang="en-US" sz="1600" dirty="0" smtClean="0">
                <a:solidFill>
                  <a:srgbClr val="E0E0E0"/>
                </a:solidFill>
              </a:rPr>
              <a:t>2009 Economic Outlook and was published January 1, 2009</a:t>
            </a:r>
            <a:endParaRPr lang="en-US" sz="1600" dirty="0" smtClean="0">
              <a:solidFill>
                <a:srgbClr val="E0E0E0"/>
              </a:solidFill>
              <a:latin typeface="Eras Light IT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82200" y="3316575"/>
            <a:ext cx="74676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Goals:</a:t>
            </a:r>
          </a:p>
          <a:p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	</a:t>
            </a: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Generate additional income for the owner by 	developing former buildings with limited cost 	impacts.  Show additional income can help 	repay bonds</a:t>
            </a:r>
            <a:endParaRPr lang="en-US" sz="3000" b="1" dirty="0" smtClean="0">
              <a:solidFill>
                <a:srgbClr val="E0E0E0"/>
              </a:solidFill>
              <a:latin typeface="Eras Light IT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073" y="1114723"/>
            <a:ext cx="42741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Outline</a:t>
            </a: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Introduction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Project Overview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E0E0E0"/>
                </a:solidFill>
              </a:rPr>
              <a:t>Analysis 1:  Developing the 	   	        Previous Facility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3928408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2:  Redesign of Deep Foundation System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3:  Composite Precast Panel Unit Implementation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0" y="420469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E0E0E0"/>
                </a:solidFill>
                <a:latin typeface="Eras Demi ITC" pitchFamily="34" charset="0"/>
              </a:rPr>
              <a:t>Analysis 1:  Developing the Previous Facility</a:t>
            </a:r>
            <a:endParaRPr lang="en-US" sz="34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9126199" y="1295400"/>
          <a:ext cx="7593053" cy="3316573"/>
        </p:xfrm>
        <a:graphic>
          <a:graphicData uri="http://schemas.openxmlformats.org/drawingml/2006/table">
            <a:tbl>
              <a:tblPr/>
              <a:tblGrid>
                <a:gridCol w="4667124"/>
                <a:gridCol w="2925929"/>
              </a:tblGrid>
              <a:tr h="2286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Futura Lt BT"/>
                        </a:rPr>
                        <a:t>MARKET ANALYSIS</a:t>
                      </a:r>
                    </a:p>
                  </a:txBody>
                  <a:tcPr marL="17965" marR="17965" marT="179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7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9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Futura Lt BT"/>
                        </a:rPr>
                        <a:t>Market</a:t>
                      </a:r>
                    </a:p>
                  </a:txBody>
                  <a:tcPr marL="17965" marR="17965" marT="179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Construction Spending</a:t>
                      </a:r>
                    </a:p>
                  </a:txBody>
                  <a:tcPr marL="17965" marR="17965" marT="1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28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latin typeface="Futura Lt BT"/>
                        </a:rPr>
                        <a:t>Retail and Office Construction</a:t>
                      </a:r>
                    </a:p>
                  </a:txBody>
                  <a:tcPr marL="17965" marR="17965" marT="179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-20%</a:t>
                      </a:r>
                    </a:p>
                  </a:txBody>
                  <a:tcPr marL="17965" marR="17965" marT="1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28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latin typeface="Futura Lt BT"/>
                        </a:rPr>
                        <a:t>Hotel Market (Typically Resorts)</a:t>
                      </a:r>
                    </a:p>
                  </a:txBody>
                  <a:tcPr marL="17965" marR="17965" marT="179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-10%</a:t>
                      </a:r>
                    </a:p>
                  </a:txBody>
                  <a:tcPr marL="17965" marR="17965" marT="1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28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latin typeface="Futura Lt BT"/>
                        </a:rPr>
                        <a:t>K through 12</a:t>
                      </a:r>
                    </a:p>
                  </a:txBody>
                  <a:tcPr marL="17965" marR="17965" marT="179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Futura Lt BT"/>
                        </a:rPr>
                        <a:t>-0.6%</a:t>
                      </a:r>
                    </a:p>
                  </a:txBody>
                  <a:tcPr marL="17965" marR="17965" marT="1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28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latin typeface="Futura Lt BT"/>
                        </a:rPr>
                        <a:t>Higher Education</a:t>
                      </a:r>
                    </a:p>
                  </a:txBody>
                  <a:tcPr marL="17965" marR="17965" marT="179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Futura Lt BT"/>
                        </a:rPr>
                        <a:t>17%</a:t>
                      </a:r>
                    </a:p>
                  </a:txBody>
                  <a:tcPr marL="17965" marR="17965" marT="1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28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Healthcare</a:t>
                      </a:r>
                    </a:p>
                  </a:txBody>
                  <a:tcPr marL="17965" marR="17965" marT="179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Futura Lt BT"/>
                        </a:rPr>
                        <a:t>26%</a:t>
                      </a:r>
                    </a:p>
                  </a:txBody>
                  <a:tcPr marL="17965" marR="17965" marT="1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28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Futura Lt BT"/>
                        </a:rPr>
                        <a:t>Religious</a:t>
                      </a:r>
                    </a:p>
                  </a:txBody>
                  <a:tcPr marL="17965" marR="17965" marT="179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Futura Lt BT"/>
                        </a:rPr>
                        <a:t>-8%</a:t>
                      </a:r>
                    </a:p>
                  </a:txBody>
                  <a:tcPr marL="17965" marR="17965" marT="1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72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latin typeface="Futura Lt BT"/>
                        </a:rPr>
                        <a:t>Public Construction</a:t>
                      </a:r>
                    </a:p>
                  </a:txBody>
                  <a:tcPr marL="17965" marR="17965" marT="179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Futura Lt BT"/>
                        </a:rPr>
                        <a:t>13%</a:t>
                      </a:r>
                    </a:p>
                  </a:txBody>
                  <a:tcPr marL="17965" marR="17965" marT="1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363200" y="5334000"/>
            <a:ext cx="746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E0E0E0"/>
                </a:solidFill>
              </a:rPr>
              <a:t>Data courtesy of the United States Census Bureau</a:t>
            </a:r>
            <a:endParaRPr lang="en-US" sz="1600" dirty="0" smtClean="0">
              <a:solidFill>
                <a:srgbClr val="E0E0E0"/>
              </a:solidFill>
              <a:latin typeface="Eras Light IT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02400" y="47244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E0E0E0"/>
                </a:solidFill>
              </a:rPr>
              <a:t>Data courtesy of the publication Consulting-Specifying Engineer titled</a:t>
            </a:r>
          </a:p>
          <a:p>
            <a:r>
              <a:rPr lang="en-US" sz="1600" dirty="0" smtClean="0">
                <a:solidFill>
                  <a:srgbClr val="E0E0E0"/>
                </a:solidFill>
              </a:rPr>
              <a:t>2009 Economic Outlook and was published January 1, 2009</a:t>
            </a:r>
            <a:endParaRPr lang="en-US" sz="1600" dirty="0" smtClean="0">
              <a:solidFill>
                <a:srgbClr val="E0E0E0"/>
              </a:solidFill>
              <a:latin typeface="Eras Light ITC" pitchFamily="34" charset="0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10287000" y="1219200"/>
          <a:ext cx="6858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4073" y="1114723"/>
            <a:ext cx="42741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Outline</a:t>
            </a: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Introduction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Project Overview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E0E0E0"/>
                </a:solidFill>
              </a:rPr>
              <a:t>Analysis 1:  Developing the 	   	        Previous Facility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928408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2:  Redesign of Deep Foundation System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3:  Composite Precast Panel Unit Implementation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ba-inc.com/images/healthcare/hospitals/washingtoncoun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60200" y="1600200"/>
            <a:ext cx="2540000" cy="190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0" y="420469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E0E0E0"/>
                </a:solidFill>
                <a:latin typeface="Eras Demi ITC" pitchFamily="34" charset="0"/>
              </a:rPr>
              <a:t>Analysis 1:  Developing the Previous Facility</a:t>
            </a:r>
            <a:endParaRPr lang="en-US" sz="3400" b="1" dirty="0">
              <a:solidFill>
                <a:srgbClr val="E0E0E0"/>
              </a:solidFill>
              <a:latin typeface="Eras Demi IT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63200" y="5334000"/>
            <a:ext cx="746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E0E0E0"/>
                </a:solidFill>
              </a:rPr>
              <a:t>Data courtesy of the United States Census Bureau</a:t>
            </a:r>
            <a:endParaRPr lang="en-US" sz="1600" dirty="0" smtClean="0">
              <a:solidFill>
                <a:srgbClr val="E0E0E0"/>
              </a:solidFill>
              <a:latin typeface="Eras Light ITC" pitchFamily="34" charset="0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10287000" y="1219200"/>
          <a:ext cx="6858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202400" y="990600"/>
            <a:ext cx="746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E0E0E0"/>
                </a:solidFill>
                <a:latin typeface="Eras Light ITC" pitchFamily="34" charset="0"/>
              </a:rPr>
              <a:t>Complete Healthcare Services</a:t>
            </a:r>
          </a:p>
        </p:txBody>
      </p:sp>
      <p:pic>
        <p:nvPicPr>
          <p:cNvPr id="2052" name="Picture 4" descr="http://www.fsa-md.com/images/rwood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97600" y="1600201"/>
            <a:ext cx="3048000" cy="1424940"/>
          </a:xfrm>
          <a:prstGeom prst="rect">
            <a:avLst/>
          </a:prstGeom>
          <a:noFill/>
        </p:spPr>
      </p:pic>
      <p:pic>
        <p:nvPicPr>
          <p:cNvPr id="2054" name="Picture 6" descr="http://www.gilbanebuilding.com/regions/UploadImages/4.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12200" y="3352800"/>
            <a:ext cx="2971800" cy="197624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8821400" y="2971800"/>
            <a:ext cx="464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E0E0E0"/>
                </a:solidFill>
                <a:latin typeface="Eras Light ITC" pitchFamily="34" charset="0"/>
              </a:rPr>
              <a:t>Robinwood</a:t>
            </a:r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 – Outpatient Facility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536400" y="3505200"/>
            <a:ext cx="2971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Old Hospital – Proposed Nursing Home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564600" y="5237946"/>
            <a:ext cx="464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E0E0E0"/>
                </a:solidFill>
                <a:latin typeface="Eras Light ITC" pitchFamily="34" charset="0"/>
              </a:rPr>
              <a:t>New Medical Center</a:t>
            </a:r>
          </a:p>
        </p:txBody>
      </p:sp>
      <p:sp>
        <p:nvSpPr>
          <p:cNvPr id="22" name="Arc 21"/>
          <p:cNvSpPr/>
          <p:nvPr/>
        </p:nvSpPr>
        <p:spPr>
          <a:xfrm rot="10800000">
            <a:off x="19812000" y="2133601"/>
            <a:ext cx="2971800" cy="2895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5400000">
            <a:off x="24003000" y="2895600"/>
            <a:ext cx="1524000" cy="2895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17362797">
            <a:off x="22698942" y="1661111"/>
            <a:ext cx="1721883" cy="3066683"/>
          </a:xfrm>
          <a:prstGeom prst="arc">
            <a:avLst>
              <a:gd name="adj1" fmla="val 1706005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4073" y="1114723"/>
            <a:ext cx="42741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Outline</a:t>
            </a: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Introduction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767778"/>
                </a:solidFill>
              </a:rPr>
              <a:t>Project Overview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rgbClr val="E0E0E0"/>
                </a:solidFill>
              </a:rPr>
              <a:t>Analysis 1:  Developing the 	   	        Previous Facility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3928408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2:  Redesign of Deep Foundation System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3:  Composite Precast Panel Unit Implementation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4471</Words>
  <Application>Microsoft Office PowerPoint</Application>
  <PresentationFormat>Custom</PresentationFormat>
  <Paragraphs>3123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</dc:creator>
  <cp:lastModifiedBy>Megan</cp:lastModifiedBy>
  <cp:revision>176</cp:revision>
  <dcterms:created xsi:type="dcterms:W3CDTF">2009-04-04T14:40:05Z</dcterms:created>
  <dcterms:modified xsi:type="dcterms:W3CDTF">2009-04-13T20:43:15Z</dcterms:modified>
</cp:coreProperties>
</file>